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Lst>
  <p:notesMasterIdLst>
    <p:notesMasterId r:id="rId49"/>
  </p:notesMasterIdLst>
  <p:sldIdLst>
    <p:sldId id="256" r:id="rId2"/>
    <p:sldId id="269" r:id="rId3"/>
    <p:sldId id="258" r:id="rId4"/>
    <p:sldId id="260" r:id="rId5"/>
    <p:sldId id="265" r:id="rId6"/>
    <p:sldId id="261" r:id="rId7"/>
    <p:sldId id="264" r:id="rId8"/>
    <p:sldId id="262" r:id="rId9"/>
    <p:sldId id="266" r:id="rId10"/>
    <p:sldId id="274" r:id="rId11"/>
    <p:sldId id="270" r:id="rId12"/>
    <p:sldId id="275" r:id="rId13"/>
    <p:sldId id="276" r:id="rId14"/>
    <p:sldId id="277" r:id="rId15"/>
    <p:sldId id="278" r:id="rId16"/>
    <p:sldId id="279" r:id="rId17"/>
    <p:sldId id="316" r:id="rId18"/>
    <p:sldId id="317" r:id="rId19"/>
    <p:sldId id="282" r:id="rId20"/>
    <p:sldId id="318" r:id="rId21"/>
    <p:sldId id="284" r:id="rId22"/>
    <p:sldId id="286" r:id="rId23"/>
    <p:sldId id="287" r:id="rId24"/>
    <p:sldId id="288" r:id="rId25"/>
    <p:sldId id="290" r:id="rId26"/>
    <p:sldId id="293" r:id="rId27"/>
    <p:sldId id="294"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m GÜLAÇTI" initials="EG" lastIdx="1" clrIdx="0">
    <p:extLst>
      <p:ext uri="{19B8F6BF-5375-455C-9EA6-DF929625EA0E}">
        <p15:presenceInfo xmlns:p15="http://schemas.microsoft.com/office/powerpoint/2012/main" userId="6e6bd380b35824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Açık Stil 2 - Vurgu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13"/>
    <p:restoredTop sz="94707"/>
  </p:normalViewPr>
  <p:slideViewPr>
    <p:cSldViewPr snapToGrid="0">
      <p:cViewPr varScale="1">
        <p:scale>
          <a:sx n="84" d="100"/>
          <a:sy n="84" d="100"/>
        </p:scale>
        <p:origin x="42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23F2B1-AA4D-47EA-AE04-11542AF890F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tr-TR"/>
        </a:p>
      </dgm:t>
    </dgm:pt>
    <dgm:pt modelId="{1D5CAC94-175B-4A34-B17F-4451CC24BDC0}">
      <dgm:prSet phldrT="[Metin]"/>
      <dgm:spPr>
        <a:solidFill>
          <a:schemeClr val="accent5"/>
        </a:solidFill>
      </dgm:spPr>
      <dgm:t>
        <a:bodyPr/>
        <a:lstStyle/>
        <a:p>
          <a:pPr algn="ctr"/>
          <a:r>
            <a:rPr lang="tr-TR" b="1" dirty="0" err="1" smtClean="0"/>
            <a:t>Doç.Dr</a:t>
          </a:r>
          <a:r>
            <a:rPr lang="tr-TR" b="1" dirty="0" smtClean="0"/>
            <a:t>. Suzan KAVANOZ</a:t>
          </a:r>
        </a:p>
        <a:p>
          <a:pPr algn="ctr"/>
          <a:r>
            <a:rPr lang="tr-TR" dirty="0" smtClean="0"/>
            <a:t>Yabancı </a:t>
          </a:r>
          <a:r>
            <a:rPr lang="tr-TR" dirty="0"/>
            <a:t>Diller Yüksekokulu Müdürü</a:t>
          </a:r>
        </a:p>
      </dgm:t>
    </dgm:pt>
    <dgm:pt modelId="{3ECA01D0-D1FA-4FCF-966E-C7205F4E97F7}" type="parTrans" cxnId="{998E25D3-B645-4F1F-9AC3-FF93B89E30B6}">
      <dgm:prSet/>
      <dgm:spPr/>
      <dgm:t>
        <a:bodyPr/>
        <a:lstStyle/>
        <a:p>
          <a:endParaRPr lang="tr-TR"/>
        </a:p>
      </dgm:t>
    </dgm:pt>
    <dgm:pt modelId="{CAF7889B-4EBB-4002-8315-A9533380BB90}" type="sibTrans" cxnId="{998E25D3-B645-4F1F-9AC3-FF93B89E30B6}">
      <dgm:prSet/>
      <dgm:spPr/>
      <dgm:t>
        <a:bodyPr/>
        <a:lstStyle/>
        <a:p>
          <a:endParaRPr lang="tr-TR"/>
        </a:p>
      </dgm:t>
    </dgm:pt>
    <dgm:pt modelId="{8CDCC690-CF2E-4D75-9988-C67267763887}">
      <dgm:prSet phldrT="[Metin]"/>
      <dgm:spPr>
        <a:solidFill>
          <a:schemeClr val="accent5">
            <a:lumMod val="75000"/>
          </a:schemeClr>
        </a:solidFill>
      </dgm:spPr>
      <dgm:t>
        <a:bodyPr/>
        <a:lstStyle/>
        <a:p>
          <a:pPr algn="ctr"/>
          <a:r>
            <a:rPr lang="tr-TR" b="1"/>
            <a:t>Öğr. Gör. Talha A. ALTUNAY</a:t>
          </a:r>
        </a:p>
        <a:p>
          <a:pPr algn="ctr"/>
          <a:r>
            <a:rPr lang="tr-TR"/>
            <a:t>İdari İşlerden Sorumlu Müd. Yrd. </a:t>
          </a:r>
          <a:endParaRPr lang="tr-TR" dirty="0"/>
        </a:p>
      </dgm:t>
    </dgm:pt>
    <dgm:pt modelId="{85F31BF0-414D-453B-B6F4-FAE63E32DF53}" type="parTrans" cxnId="{0A900A23-5E94-4DEC-8FCC-31B2AF308AF1}">
      <dgm:prSet/>
      <dgm:spPr/>
      <dgm:t>
        <a:bodyPr/>
        <a:lstStyle/>
        <a:p>
          <a:endParaRPr lang="tr-TR"/>
        </a:p>
      </dgm:t>
    </dgm:pt>
    <dgm:pt modelId="{AE0EC172-2C2A-4C29-B076-41CED1486E72}" type="sibTrans" cxnId="{0A900A23-5E94-4DEC-8FCC-31B2AF308AF1}">
      <dgm:prSet/>
      <dgm:spPr/>
      <dgm:t>
        <a:bodyPr/>
        <a:lstStyle/>
        <a:p>
          <a:endParaRPr lang="tr-TR"/>
        </a:p>
      </dgm:t>
    </dgm:pt>
    <dgm:pt modelId="{D4452D3D-9E98-477C-AF53-419F24752CE3}">
      <dgm:prSet phldrT="[Metin]"/>
      <dgm:spPr>
        <a:solidFill>
          <a:schemeClr val="accent4">
            <a:lumMod val="75000"/>
          </a:schemeClr>
        </a:solidFill>
      </dgm:spPr>
      <dgm:t>
        <a:bodyPr/>
        <a:lstStyle/>
        <a:p>
          <a:pPr algn="ctr"/>
          <a:r>
            <a:rPr lang="tr-TR" b="1"/>
            <a:t>Öğr. Gör. Dr. Onur ULUDAĞ</a:t>
          </a:r>
        </a:p>
        <a:p>
          <a:pPr algn="ctr"/>
          <a:r>
            <a:rPr lang="tr-TR"/>
            <a:t>Akademik İşlerden Sorumlu Müd. Yrd.</a:t>
          </a:r>
          <a:endParaRPr lang="tr-TR" dirty="0"/>
        </a:p>
      </dgm:t>
    </dgm:pt>
    <dgm:pt modelId="{9352E8A9-8F8D-4DD6-A744-ED0C9E2A57B5}" type="parTrans" cxnId="{704FD70A-7B80-464A-AD12-FCEC2C0140CB}">
      <dgm:prSet/>
      <dgm:spPr/>
      <dgm:t>
        <a:bodyPr/>
        <a:lstStyle/>
        <a:p>
          <a:endParaRPr lang="tr-TR"/>
        </a:p>
      </dgm:t>
    </dgm:pt>
    <dgm:pt modelId="{557BB7D1-BBD7-4E0C-AFEE-8B71B66CC8C7}" type="sibTrans" cxnId="{704FD70A-7B80-464A-AD12-FCEC2C0140CB}">
      <dgm:prSet/>
      <dgm:spPr/>
      <dgm:t>
        <a:bodyPr/>
        <a:lstStyle/>
        <a:p>
          <a:endParaRPr lang="tr-TR"/>
        </a:p>
      </dgm:t>
    </dgm:pt>
    <dgm:pt modelId="{D0177474-CEEC-4694-9511-E6AF304E6B55}">
      <dgm:prSet/>
      <dgm:spPr>
        <a:solidFill>
          <a:schemeClr val="accent5">
            <a:lumMod val="75000"/>
          </a:schemeClr>
        </a:solidFill>
      </dgm:spPr>
      <dgm:t>
        <a:bodyPr/>
        <a:lstStyle/>
        <a:p>
          <a:pPr algn="ctr"/>
          <a:r>
            <a:rPr lang="tr-TR" b="1"/>
            <a:t>Öğr. Gör. Hande İSAOĞLU</a:t>
          </a:r>
        </a:p>
        <a:p>
          <a:pPr algn="ctr"/>
          <a:r>
            <a:rPr lang="tr-TR"/>
            <a:t>Temel İngilizce Bölümü Başkanı</a:t>
          </a:r>
          <a:endParaRPr lang="tr-TR" dirty="0"/>
        </a:p>
      </dgm:t>
    </dgm:pt>
    <dgm:pt modelId="{A1968338-027D-4F94-977E-D130D474FFBE}" type="parTrans" cxnId="{342CF2D8-48D9-4AB8-B737-F01F98590018}">
      <dgm:prSet/>
      <dgm:spPr/>
      <dgm:t>
        <a:bodyPr/>
        <a:lstStyle/>
        <a:p>
          <a:endParaRPr lang="tr-TR"/>
        </a:p>
      </dgm:t>
    </dgm:pt>
    <dgm:pt modelId="{4F0AA95B-2334-4856-9163-C00051EA1E9C}" type="sibTrans" cxnId="{342CF2D8-48D9-4AB8-B737-F01F98590018}">
      <dgm:prSet/>
      <dgm:spPr/>
      <dgm:t>
        <a:bodyPr/>
        <a:lstStyle/>
        <a:p>
          <a:endParaRPr lang="tr-TR"/>
        </a:p>
      </dgm:t>
    </dgm:pt>
    <dgm:pt modelId="{93B2BEF3-AC9F-4F5F-A38B-C2A379354F30}">
      <dgm:prSet/>
      <dgm:spPr>
        <a:solidFill>
          <a:schemeClr val="accent5"/>
        </a:solidFill>
      </dgm:spPr>
      <dgm:t>
        <a:bodyPr/>
        <a:lstStyle/>
        <a:p>
          <a:pPr algn="ctr"/>
          <a:r>
            <a:rPr lang="tr-TR" b="1"/>
            <a:t>Temel İngilizce Bölümü Öğrenci İşleri Ofisi</a:t>
          </a:r>
        </a:p>
        <a:p>
          <a:pPr algn="l"/>
          <a:r>
            <a:rPr lang="tr-TR"/>
            <a:t>-- Memur Davut KESERCİ</a:t>
          </a:r>
        </a:p>
        <a:p>
          <a:pPr algn="l"/>
          <a:r>
            <a:rPr lang="tr-TR"/>
            <a:t>-- Memur Şenol GÜZEL</a:t>
          </a:r>
        </a:p>
        <a:p>
          <a:pPr algn="l"/>
          <a:r>
            <a:rPr lang="tr-TR"/>
            <a:t>-- Memur Yakup ÇALIŞKAN</a:t>
          </a:r>
          <a:endParaRPr lang="tr-TR" dirty="0"/>
        </a:p>
      </dgm:t>
    </dgm:pt>
    <dgm:pt modelId="{0D299B55-057A-4405-80AE-F6597390C933}" type="parTrans" cxnId="{77EC3D65-B576-4E7A-8EAC-32DA92596353}">
      <dgm:prSet/>
      <dgm:spPr/>
      <dgm:t>
        <a:bodyPr/>
        <a:lstStyle/>
        <a:p>
          <a:endParaRPr lang="tr-TR"/>
        </a:p>
      </dgm:t>
    </dgm:pt>
    <dgm:pt modelId="{7ABE791E-5078-4D99-A9DE-15499E3C2A90}" type="sibTrans" cxnId="{77EC3D65-B576-4E7A-8EAC-32DA92596353}">
      <dgm:prSet/>
      <dgm:spPr/>
      <dgm:t>
        <a:bodyPr/>
        <a:lstStyle/>
        <a:p>
          <a:endParaRPr lang="tr-TR"/>
        </a:p>
      </dgm:t>
    </dgm:pt>
    <dgm:pt modelId="{71BE308C-6B43-4731-9D64-9231D0D23553}">
      <dgm:prSet/>
      <dgm:spPr>
        <a:solidFill>
          <a:schemeClr val="accent4">
            <a:lumMod val="75000"/>
          </a:schemeClr>
        </a:solidFill>
      </dgm:spPr>
      <dgm:t>
        <a:bodyPr/>
        <a:lstStyle/>
        <a:p>
          <a:pPr algn="ctr"/>
          <a:r>
            <a:rPr lang="tr-TR" b="1"/>
            <a:t>Öğr. Gör. Eda ELMAS</a:t>
          </a:r>
        </a:p>
        <a:p>
          <a:pPr algn="ctr"/>
          <a:r>
            <a:rPr lang="tr-TR" b="0"/>
            <a:t>Temel İngilizce Bölümü Başkan Yardımcısı</a:t>
          </a:r>
          <a:endParaRPr lang="tr-TR" b="0" dirty="0"/>
        </a:p>
      </dgm:t>
    </dgm:pt>
    <dgm:pt modelId="{27142277-7C2E-412B-AA75-3F8193FABE88}" type="parTrans" cxnId="{9E061C0B-AE8B-4961-85F0-BB38224CA294}">
      <dgm:prSet/>
      <dgm:spPr/>
      <dgm:t>
        <a:bodyPr/>
        <a:lstStyle/>
        <a:p>
          <a:endParaRPr lang="tr-TR"/>
        </a:p>
      </dgm:t>
    </dgm:pt>
    <dgm:pt modelId="{74F324A0-642C-40C2-AF5A-B62FBB047CFA}" type="sibTrans" cxnId="{9E061C0B-AE8B-4961-85F0-BB38224CA294}">
      <dgm:prSet/>
      <dgm:spPr/>
      <dgm:t>
        <a:bodyPr/>
        <a:lstStyle/>
        <a:p>
          <a:endParaRPr lang="tr-TR"/>
        </a:p>
      </dgm:t>
    </dgm:pt>
    <dgm:pt modelId="{05B0A757-6D1C-487E-8A01-9D164B51CF2A}" type="pres">
      <dgm:prSet presAssocID="{8423F2B1-AA4D-47EA-AE04-11542AF890F0}" presName="linear" presStyleCnt="0">
        <dgm:presLayoutVars>
          <dgm:dir/>
          <dgm:animLvl val="lvl"/>
          <dgm:resizeHandles val="exact"/>
        </dgm:presLayoutVars>
      </dgm:prSet>
      <dgm:spPr/>
      <dgm:t>
        <a:bodyPr/>
        <a:lstStyle/>
        <a:p>
          <a:endParaRPr lang="tr-TR"/>
        </a:p>
      </dgm:t>
    </dgm:pt>
    <dgm:pt modelId="{B4C0DE43-500D-492D-9F57-9C31C249BDD1}" type="pres">
      <dgm:prSet presAssocID="{1D5CAC94-175B-4A34-B17F-4451CC24BDC0}" presName="parentLin" presStyleCnt="0"/>
      <dgm:spPr/>
    </dgm:pt>
    <dgm:pt modelId="{22C9A000-0CF5-406C-9769-E314FF7CFD26}" type="pres">
      <dgm:prSet presAssocID="{1D5CAC94-175B-4A34-B17F-4451CC24BDC0}" presName="parentLeftMargin" presStyleLbl="node1" presStyleIdx="0" presStyleCnt="6"/>
      <dgm:spPr/>
      <dgm:t>
        <a:bodyPr/>
        <a:lstStyle/>
        <a:p>
          <a:endParaRPr lang="tr-TR"/>
        </a:p>
      </dgm:t>
    </dgm:pt>
    <dgm:pt modelId="{2AC2DE24-43D1-44DD-9E6D-9A58E0CE908F}" type="pres">
      <dgm:prSet presAssocID="{1D5CAC94-175B-4A34-B17F-4451CC24BDC0}" presName="parentText" presStyleLbl="node1" presStyleIdx="0" presStyleCnt="6" custScaleY="135639" custLinFactX="6783" custLinFactNeighborX="100000" custLinFactNeighborY="-2435">
        <dgm:presLayoutVars>
          <dgm:chMax val="0"/>
          <dgm:bulletEnabled val="1"/>
        </dgm:presLayoutVars>
      </dgm:prSet>
      <dgm:spPr/>
      <dgm:t>
        <a:bodyPr/>
        <a:lstStyle/>
        <a:p>
          <a:endParaRPr lang="tr-TR"/>
        </a:p>
      </dgm:t>
    </dgm:pt>
    <dgm:pt modelId="{E1C07C7A-099E-4D26-AEDA-6461716BD0D8}" type="pres">
      <dgm:prSet presAssocID="{1D5CAC94-175B-4A34-B17F-4451CC24BDC0}" presName="negativeSpace" presStyleCnt="0"/>
      <dgm:spPr/>
    </dgm:pt>
    <dgm:pt modelId="{89213949-5AEF-4C54-9E99-BA34C7348141}" type="pres">
      <dgm:prSet presAssocID="{1D5CAC94-175B-4A34-B17F-4451CC24BDC0}" presName="childText" presStyleLbl="conFgAcc1" presStyleIdx="0" presStyleCnt="6">
        <dgm:presLayoutVars>
          <dgm:bulletEnabled val="1"/>
        </dgm:presLayoutVars>
      </dgm:prSet>
      <dgm:spPr/>
    </dgm:pt>
    <dgm:pt modelId="{7EF25B8C-6529-4127-AA4F-6B0CABA05148}" type="pres">
      <dgm:prSet presAssocID="{CAF7889B-4EBB-4002-8315-A9533380BB90}" presName="spaceBetweenRectangles" presStyleCnt="0"/>
      <dgm:spPr/>
    </dgm:pt>
    <dgm:pt modelId="{EA1015EF-C3B4-46C4-9D8A-242B1AE71B4F}" type="pres">
      <dgm:prSet presAssocID="{8CDCC690-CF2E-4D75-9988-C67267763887}" presName="parentLin" presStyleCnt="0"/>
      <dgm:spPr/>
    </dgm:pt>
    <dgm:pt modelId="{D843D861-C1CF-4EB9-B4C2-54E2F9D7059F}" type="pres">
      <dgm:prSet presAssocID="{8CDCC690-CF2E-4D75-9988-C67267763887}" presName="parentLeftMargin" presStyleLbl="node1" presStyleIdx="0" presStyleCnt="6"/>
      <dgm:spPr/>
      <dgm:t>
        <a:bodyPr/>
        <a:lstStyle/>
        <a:p>
          <a:endParaRPr lang="tr-TR"/>
        </a:p>
      </dgm:t>
    </dgm:pt>
    <dgm:pt modelId="{E5D5051D-CF1F-4D25-A20A-037910B9F351}" type="pres">
      <dgm:prSet presAssocID="{8CDCC690-CF2E-4D75-9988-C67267763887}" presName="parentText" presStyleLbl="node1" presStyleIdx="1" presStyleCnt="6" custScaleY="131773" custLinFactX="6784" custLinFactNeighborX="100000" custLinFactNeighborY="2435">
        <dgm:presLayoutVars>
          <dgm:chMax val="0"/>
          <dgm:bulletEnabled val="1"/>
        </dgm:presLayoutVars>
      </dgm:prSet>
      <dgm:spPr/>
      <dgm:t>
        <a:bodyPr/>
        <a:lstStyle/>
        <a:p>
          <a:endParaRPr lang="tr-TR"/>
        </a:p>
      </dgm:t>
    </dgm:pt>
    <dgm:pt modelId="{1CD162F5-AF05-429C-9FCC-4232B61B300C}" type="pres">
      <dgm:prSet presAssocID="{8CDCC690-CF2E-4D75-9988-C67267763887}" presName="negativeSpace" presStyleCnt="0"/>
      <dgm:spPr/>
    </dgm:pt>
    <dgm:pt modelId="{E9F34EB3-5F11-460B-9D33-41457AF625F4}" type="pres">
      <dgm:prSet presAssocID="{8CDCC690-CF2E-4D75-9988-C67267763887}" presName="childText" presStyleLbl="conFgAcc1" presStyleIdx="1" presStyleCnt="6">
        <dgm:presLayoutVars>
          <dgm:bulletEnabled val="1"/>
        </dgm:presLayoutVars>
      </dgm:prSet>
      <dgm:spPr/>
    </dgm:pt>
    <dgm:pt modelId="{6A932337-BA35-46F2-957F-89CFD2BDDC9F}" type="pres">
      <dgm:prSet presAssocID="{AE0EC172-2C2A-4C29-B076-41CED1486E72}" presName="spaceBetweenRectangles" presStyleCnt="0"/>
      <dgm:spPr/>
    </dgm:pt>
    <dgm:pt modelId="{C9027374-18DC-4515-B361-60EB6369F3B4}" type="pres">
      <dgm:prSet presAssocID="{D4452D3D-9E98-477C-AF53-419F24752CE3}" presName="parentLin" presStyleCnt="0"/>
      <dgm:spPr/>
    </dgm:pt>
    <dgm:pt modelId="{6CAE4F03-4C7E-4DA5-B0C7-D8937F823D6C}" type="pres">
      <dgm:prSet presAssocID="{D4452D3D-9E98-477C-AF53-419F24752CE3}" presName="parentLeftMargin" presStyleLbl="node1" presStyleIdx="1" presStyleCnt="6"/>
      <dgm:spPr/>
      <dgm:t>
        <a:bodyPr/>
        <a:lstStyle/>
        <a:p>
          <a:endParaRPr lang="tr-TR"/>
        </a:p>
      </dgm:t>
    </dgm:pt>
    <dgm:pt modelId="{DEC92A9E-C6AE-4E96-AC42-8200858C7E7F}" type="pres">
      <dgm:prSet presAssocID="{D4452D3D-9E98-477C-AF53-419F24752CE3}" presName="parentText" presStyleLbl="node1" presStyleIdx="2" presStyleCnt="6" custScaleY="141620" custLinFactX="7366" custLinFactNeighborX="100000" custLinFactNeighborY="21917">
        <dgm:presLayoutVars>
          <dgm:chMax val="0"/>
          <dgm:bulletEnabled val="1"/>
        </dgm:presLayoutVars>
      </dgm:prSet>
      <dgm:spPr/>
      <dgm:t>
        <a:bodyPr/>
        <a:lstStyle/>
        <a:p>
          <a:endParaRPr lang="tr-TR"/>
        </a:p>
      </dgm:t>
    </dgm:pt>
    <dgm:pt modelId="{53CBB9D7-DBB3-42AE-9111-31D2D4E0D542}" type="pres">
      <dgm:prSet presAssocID="{D4452D3D-9E98-477C-AF53-419F24752CE3}" presName="negativeSpace" presStyleCnt="0"/>
      <dgm:spPr/>
    </dgm:pt>
    <dgm:pt modelId="{C4AA3F16-5A8D-4AFA-899F-CEDD3C37E372}" type="pres">
      <dgm:prSet presAssocID="{D4452D3D-9E98-477C-AF53-419F24752CE3}" presName="childText" presStyleLbl="conFgAcc1" presStyleIdx="2" presStyleCnt="6">
        <dgm:presLayoutVars>
          <dgm:bulletEnabled val="1"/>
        </dgm:presLayoutVars>
      </dgm:prSet>
      <dgm:spPr/>
    </dgm:pt>
    <dgm:pt modelId="{086F0AAE-CC3F-423F-A31E-C81BB019A199}" type="pres">
      <dgm:prSet presAssocID="{557BB7D1-BBD7-4E0C-AFEE-8B71B66CC8C7}" presName="spaceBetweenRectangles" presStyleCnt="0"/>
      <dgm:spPr/>
    </dgm:pt>
    <dgm:pt modelId="{31187126-D087-469F-8E83-42F584D0CE17}" type="pres">
      <dgm:prSet presAssocID="{D0177474-CEEC-4694-9511-E6AF304E6B55}" presName="parentLin" presStyleCnt="0"/>
      <dgm:spPr/>
    </dgm:pt>
    <dgm:pt modelId="{AFD23926-B4F3-47BB-BA8E-4B342482E9E3}" type="pres">
      <dgm:prSet presAssocID="{D0177474-CEEC-4694-9511-E6AF304E6B55}" presName="parentLeftMargin" presStyleLbl="node1" presStyleIdx="2" presStyleCnt="6"/>
      <dgm:spPr/>
      <dgm:t>
        <a:bodyPr/>
        <a:lstStyle/>
        <a:p>
          <a:endParaRPr lang="tr-TR"/>
        </a:p>
      </dgm:t>
    </dgm:pt>
    <dgm:pt modelId="{B2B1C792-B48C-4424-AF13-37241E0EB632}" type="pres">
      <dgm:prSet presAssocID="{D0177474-CEEC-4694-9511-E6AF304E6B55}" presName="parentText" presStyleLbl="node1" presStyleIdx="3" presStyleCnt="6" custScaleX="100459" custScaleY="139487" custLinFactX="6903" custLinFactNeighborX="100000" custLinFactNeighborY="2435">
        <dgm:presLayoutVars>
          <dgm:chMax val="0"/>
          <dgm:bulletEnabled val="1"/>
        </dgm:presLayoutVars>
      </dgm:prSet>
      <dgm:spPr/>
      <dgm:t>
        <a:bodyPr/>
        <a:lstStyle/>
        <a:p>
          <a:endParaRPr lang="tr-TR"/>
        </a:p>
      </dgm:t>
    </dgm:pt>
    <dgm:pt modelId="{29CA52D9-49FA-4F77-89A3-87D38FD96BB0}" type="pres">
      <dgm:prSet presAssocID="{D0177474-CEEC-4694-9511-E6AF304E6B55}" presName="negativeSpace" presStyleCnt="0"/>
      <dgm:spPr/>
    </dgm:pt>
    <dgm:pt modelId="{8223C572-8222-4F5D-B610-544B3308CE5F}" type="pres">
      <dgm:prSet presAssocID="{D0177474-CEEC-4694-9511-E6AF304E6B55}" presName="childText" presStyleLbl="conFgAcc1" presStyleIdx="3" presStyleCnt="6">
        <dgm:presLayoutVars>
          <dgm:bulletEnabled val="1"/>
        </dgm:presLayoutVars>
      </dgm:prSet>
      <dgm:spPr/>
    </dgm:pt>
    <dgm:pt modelId="{3C3C3227-BAD5-4040-9FEE-4B47C15F6696}" type="pres">
      <dgm:prSet presAssocID="{4F0AA95B-2334-4856-9163-C00051EA1E9C}" presName="spaceBetweenRectangles" presStyleCnt="0"/>
      <dgm:spPr/>
    </dgm:pt>
    <dgm:pt modelId="{5CC70C6F-4CD4-46CA-A5B0-C4841A7A6354}" type="pres">
      <dgm:prSet presAssocID="{71BE308C-6B43-4731-9D64-9231D0D23553}" presName="parentLin" presStyleCnt="0"/>
      <dgm:spPr/>
    </dgm:pt>
    <dgm:pt modelId="{A42166B6-F7CD-43A0-96D4-2326111B8458}" type="pres">
      <dgm:prSet presAssocID="{71BE308C-6B43-4731-9D64-9231D0D23553}" presName="parentLeftMargin" presStyleLbl="node1" presStyleIdx="3" presStyleCnt="6"/>
      <dgm:spPr/>
      <dgm:t>
        <a:bodyPr/>
        <a:lstStyle/>
        <a:p>
          <a:endParaRPr lang="tr-TR"/>
        </a:p>
      </dgm:t>
    </dgm:pt>
    <dgm:pt modelId="{EA0AC6F2-BEFB-482D-BA57-4A27D0AF9884}" type="pres">
      <dgm:prSet presAssocID="{71BE308C-6B43-4731-9D64-9231D0D23553}" presName="parentText" presStyleLbl="node1" presStyleIdx="4" presStyleCnt="6" custScaleY="188164" custLinFactX="6772" custLinFactNeighborX="100000" custLinFactNeighborY="8046">
        <dgm:presLayoutVars>
          <dgm:chMax val="0"/>
          <dgm:bulletEnabled val="1"/>
        </dgm:presLayoutVars>
      </dgm:prSet>
      <dgm:spPr/>
      <dgm:t>
        <a:bodyPr/>
        <a:lstStyle/>
        <a:p>
          <a:endParaRPr lang="tr-TR"/>
        </a:p>
      </dgm:t>
    </dgm:pt>
    <dgm:pt modelId="{CD1E2862-2829-4A0F-B148-6E591AC7BD77}" type="pres">
      <dgm:prSet presAssocID="{71BE308C-6B43-4731-9D64-9231D0D23553}" presName="negativeSpace" presStyleCnt="0"/>
      <dgm:spPr/>
    </dgm:pt>
    <dgm:pt modelId="{43A6BD90-7BE7-4262-9A45-290293CD29B8}" type="pres">
      <dgm:prSet presAssocID="{71BE308C-6B43-4731-9D64-9231D0D23553}" presName="childText" presStyleLbl="conFgAcc1" presStyleIdx="4" presStyleCnt="6">
        <dgm:presLayoutVars>
          <dgm:bulletEnabled val="1"/>
        </dgm:presLayoutVars>
      </dgm:prSet>
      <dgm:spPr/>
    </dgm:pt>
    <dgm:pt modelId="{236F4686-B37A-4816-A985-20661244EBFF}" type="pres">
      <dgm:prSet presAssocID="{74F324A0-642C-40C2-AF5A-B62FBB047CFA}" presName="spaceBetweenRectangles" presStyleCnt="0"/>
      <dgm:spPr/>
    </dgm:pt>
    <dgm:pt modelId="{F5EDE4B3-353A-4888-BA85-BF670710B53D}" type="pres">
      <dgm:prSet presAssocID="{93B2BEF3-AC9F-4F5F-A38B-C2A379354F30}" presName="parentLin" presStyleCnt="0"/>
      <dgm:spPr/>
    </dgm:pt>
    <dgm:pt modelId="{74E38E84-099D-47D4-AB91-86A5F0C323BE}" type="pres">
      <dgm:prSet presAssocID="{93B2BEF3-AC9F-4F5F-A38B-C2A379354F30}" presName="parentLeftMargin" presStyleLbl="node1" presStyleIdx="4" presStyleCnt="6"/>
      <dgm:spPr/>
      <dgm:t>
        <a:bodyPr/>
        <a:lstStyle/>
        <a:p>
          <a:endParaRPr lang="tr-TR"/>
        </a:p>
      </dgm:t>
    </dgm:pt>
    <dgm:pt modelId="{3E4B4390-3849-484B-8BD8-ADE751518471}" type="pres">
      <dgm:prSet presAssocID="{93B2BEF3-AC9F-4F5F-A38B-C2A379354F30}" presName="parentText" presStyleLbl="node1" presStyleIdx="5" presStyleCnt="6" custScaleY="306429" custLinFactX="7457" custLinFactNeighborX="100000" custLinFactNeighborY="7306">
        <dgm:presLayoutVars>
          <dgm:chMax val="0"/>
          <dgm:bulletEnabled val="1"/>
        </dgm:presLayoutVars>
      </dgm:prSet>
      <dgm:spPr/>
      <dgm:t>
        <a:bodyPr/>
        <a:lstStyle/>
        <a:p>
          <a:endParaRPr lang="tr-TR"/>
        </a:p>
      </dgm:t>
    </dgm:pt>
    <dgm:pt modelId="{9B4FF3CA-4BE3-4BA1-837F-1188921F04A9}" type="pres">
      <dgm:prSet presAssocID="{93B2BEF3-AC9F-4F5F-A38B-C2A379354F30}" presName="negativeSpace" presStyleCnt="0"/>
      <dgm:spPr/>
    </dgm:pt>
    <dgm:pt modelId="{E7E52EC2-A696-47FD-9A82-EE2246291B24}" type="pres">
      <dgm:prSet presAssocID="{93B2BEF3-AC9F-4F5F-A38B-C2A379354F30}" presName="childText" presStyleLbl="conFgAcc1" presStyleIdx="5" presStyleCnt="6">
        <dgm:presLayoutVars>
          <dgm:bulletEnabled val="1"/>
        </dgm:presLayoutVars>
      </dgm:prSet>
      <dgm:spPr/>
    </dgm:pt>
  </dgm:ptLst>
  <dgm:cxnLst>
    <dgm:cxn modelId="{0A900A23-5E94-4DEC-8FCC-31B2AF308AF1}" srcId="{8423F2B1-AA4D-47EA-AE04-11542AF890F0}" destId="{8CDCC690-CF2E-4D75-9988-C67267763887}" srcOrd="1" destOrd="0" parTransId="{85F31BF0-414D-453B-B6F4-FAE63E32DF53}" sibTransId="{AE0EC172-2C2A-4C29-B076-41CED1486E72}"/>
    <dgm:cxn modelId="{9E061C0B-AE8B-4961-85F0-BB38224CA294}" srcId="{8423F2B1-AA4D-47EA-AE04-11542AF890F0}" destId="{71BE308C-6B43-4731-9D64-9231D0D23553}" srcOrd="4" destOrd="0" parTransId="{27142277-7C2E-412B-AA75-3F8193FABE88}" sibTransId="{74F324A0-642C-40C2-AF5A-B62FBB047CFA}"/>
    <dgm:cxn modelId="{77EC3D65-B576-4E7A-8EAC-32DA92596353}" srcId="{8423F2B1-AA4D-47EA-AE04-11542AF890F0}" destId="{93B2BEF3-AC9F-4F5F-A38B-C2A379354F30}" srcOrd="5" destOrd="0" parTransId="{0D299B55-057A-4405-80AE-F6597390C933}" sibTransId="{7ABE791E-5078-4D99-A9DE-15499E3C2A90}"/>
    <dgm:cxn modelId="{998E25D3-B645-4F1F-9AC3-FF93B89E30B6}" srcId="{8423F2B1-AA4D-47EA-AE04-11542AF890F0}" destId="{1D5CAC94-175B-4A34-B17F-4451CC24BDC0}" srcOrd="0" destOrd="0" parTransId="{3ECA01D0-D1FA-4FCF-966E-C7205F4E97F7}" sibTransId="{CAF7889B-4EBB-4002-8315-A9533380BB90}"/>
    <dgm:cxn modelId="{1A0B0702-94D3-D749-A459-72A26CB7C69B}" type="presOf" srcId="{1D5CAC94-175B-4A34-B17F-4451CC24BDC0}" destId="{22C9A000-0CF5-406C-9769-E314FF7CFD26}" srcOrd="0" destOrd="0" presId="urn:microsoft.com/office/officeart/2005/8/layout/list1"/>
    <dgm:cxn modelId="{764450C0-7AF8-D347-8196-E85F8385E5E3}" type="presOf" srcId="{1D5CAC94-175B-4A34-B17F-4451CC24BDC0}" destId="{2AC2DE24-43D1-44DD-9E6D-9A58E0CE908F}" srcOrd="1" destOrd="0" presId="urn:microsoft.com/office/officeart/2005/8/layout/list1"/>
    <dgm:cxn modelId="{81781DA0-9113-D448-ADB1-0E735436B1C5}" type="presOf" srcId="{71BE308C-6B43-4731-9D64-9231D0D23553}" destId="{A42166B6-F7CD-43A0-96D4-2326111B8458}" srcOrd="0" destOrd="0" presId="urn:microsoft.com/office/officeart/2005/8/layout/list1"/>
    <dgm:cxn modelId="{B97654E4-ED60-DE4B-AAAB-90A892EFA2AF}" type="presOf" srcId="{8CDCC690-CF2E-4D75-9988-C67267763887}" destId="{D843D861-C1CF-4EB9-B4C2-54E2F9D7059F}" srcOrd="0" destOrd="0" presId="urn:microsoft.com/office/officeart/2005/8/layout/list1"/>
    <dgm:cxn modelId="{66623909-430D-AB48-9D7D-A7DFA9F3480B}" type="presOf" srcId="{93B2BEF3-AC9F-4F5F-A38B-C2A379354F30}" destId="{3E4B4390-3849-484B-8BD8-ADE751518471}" srcOrd="1" destOrd="0" presId="urn:microsoft.com/office/officeart/2005/8/layout/list1"/>
    <dgm:cxn modelId="{F820A8E8-E561-A74D-90B2-F383466B9A0A}" type="presOf" srcId="{93B2BEF3-AC9F-4F5F-A38B-C2A379354F30}" destId="{74E38E84-099D-47D4-AB91-86A5F0C323BE}" srcOrd="0" destOrd="0" presId="urn:microsoft.com/office/officeart/2005/8/layout/list1"/>
    <dgm:cxn modelId="{0FE125B2-A990-0C44-BD0A-E4041C11C040}" type="presOf" srcId="{D0177474-CEEC-4694-9511-E6AF304E6B55}" destId="{AFD23926-B4F3-47BB-BA8E-4B342482E9E3}" srcOrd="0" destOrd="0" presId="urn:microsoft.com/office/officeart/2005/8/layout/list1"/>
    <dgm:cxn modelId="{3840360D-C91F-4741-AE1F-F76D713E672C}" type="presOf" srcId="{71BE308C-6B43-4731-9D64-9231D0D23553}" destId="{EA0AC6F2-BEFB-482D-BA57-4A27D0AF9884}" srcOrd="1" destOrd="0" presId="urn:microsoft.com/office/officeart/2005/8/layout/list1"/>
    <dgm:cxn modelId="{FD77144B-CB3F-7F49-9494-AA83A3FFA34A}" type="presOf" srcId="{8423F2B1-AA4D-47EA-AE04-11542AF890F0}" destId="{05B0A757-6D1C-487E-8A01-9D164B51CF2A}" srcOrd="0" destOrd="0" presId="urn:microsoft.com/office/officeart/2005/8/layout/list1"/>
    <dgm:cxn modelId="{ADFDE5AD-49F7-AF44-BCA5-1E6345A8E522}" type="presOf" srcId="{8CDCC690-CF2E-4D75-9988-C67267763887}" destId="{E5D5051D-CF1F-4D25-A20A-037910B9F351}" srcOrd="1" destOrd="0" presId="urn:microsoft.com/office/officeart/2005/8/layout/list1"/>
    <dgm:cxn modelId="{281777A8-A83D-2B4F-8979-680FF77EBA73}" type="presOf" srcId="{D0177474-CEEC-4694-9511-E6AF304E6B55}" destId="{B2B1C792-B48C-4424-AF13-37241E0EB632}" srcOrd="1" destOrd="0" presId="urn:microsoft.com/office/officeart/2005/8/layout/list1"/>
    <dgm:cxn modelId="{342CF2D8-48D9-4AB8-B737-F01F98590018}" srcId="{8423F2B1-AA4D-47EA-AE04-11542AF890F0}" destId="{D0177474-CEEC-4694-9511-E6AF304E6B55}" srcOrd="3" destOrd="0" parTransId="{A1968338-027D-4F94-977E-D130D474FFBE}" sibTransId="{4F0AA95B-2334-4856-9163-C00051EA1E9C}"/>
    <dgm:cxn modelId="{79FBC00E-7137-E248-ACE4-905231D84D7E}" type="presOf" srcId="{D4452D3D-9E98-477C-AF53-419F24752CE3}" destId="{6CAE4F03-4C7E-4DA5-B0C7-D8937F823D6C}" srcOrd="0" destOrd="0" presId="urn:microsoft.com/office/officeart/2005/8/layout/list1"/>
    <dgm:cxn modelId="{C0C2D336-2AC1-7441-8E2D-EE2886CDB548}" type="presOf" srcId="{D4452D3D-9E98-477C-AF53-419F24752CE3}" destId="{DEC92A9E-C6AE-4E96-AC42-8200858C7E7F}" srcOrd="1" destOrd="0" presId="urn:microsoft.com/office/officeart/2005/8/layout/list1"/>
    <dgm:cxn modelId="{704FD70A-7B80-464A-AD12-FCEC2C0140CB}" srcId="{8423F2B1-AA4D-47EA-AE04-11542AF890F0}" destId="{D4452D3D-9E98-477C-AF53-419F24752CE3}" srcOrd="2" destOrd="0" parTransId="{9352E8A9-8F8D-4DD6-A744-ED0C9E2A57B5}" sibTransId="{557BB7D1-BBD7-4E0C-AFEE-8B71B66CC8C7}"/>
    <dgm:cxn modelId="{03B47A08-E5B7-574C-90C9-AAB6F80C47E8}" type="presParOf" srcId="{05B0A757-6D1C-487E-8A01-9D164B51CF2A}" destId="{B4C0DE43-500D-492D-9F57-9C31C249BDD1}" srcOrd="0" destOrd="0" presId="urn:microsoft.com/office/officeart/2005/8/layout/list1"/>
    <dgm:cxn modelId="{522C39A1-1F4B-B844-86DF-F1A99FD3019B}" type="presParOf" srcId="{B4C0DE43-500D-492D-9F57-9C31C249BDD1}" destId="{22C9A000-0CF5-406C-9769-E314FF7CFD26}" srcOrd="0" destOrd="0" presId="urn:microsoft.com/office/officeart/2005/8/layout/list1"/>
    <dgm:cxn modelId="{8D543A6E-E38E-0F4C-AA97-A20F54C2BF29}" type="presParOf" srcId="{B4C0DE43-500D-492D-9F57-9C31C249BDD1}" destId="{2AC2DE24-43D1-44DD-9E6D-9A58E0CE908F}" srcOrd="1" destOrd="0" presId="urn:microsoft.com/office/officeart/2005/8/layout/list1"/>
    <dgm:cxn modelId="{4EA752C0-83A9-014F-AC03-43904EE75E01}" type="presParOf" srcId="{05B0A757-6D1C-487E-8A01-9D164B51CF2A}" destId="{E1C07C7A-099E-4D26-AEDA-6461716BD0D8}" srcOrd="1" destOrd="0" presId="urn:microsoft.com/office/officeart/2005/8/layout/list1"/>
    <dgm:cxn modelId="{090F4034-FD12-7845-A9C0-1C52E4CB79F7}" type="presParOf" srcId="{05B0A757-6D1C-487E-8A01-9D164B51CF2A}" destId="{89213949-5AEF-4C54-9E99-BA34C7348141}" srcOrd="2" destOrd="0" presId="urn:microsoft.com/office/officeart/2005/8/layout/list1"/>
    <dgm:cxn modelId="{18388CD7-BF65-A445-B258-F78548300D65}" type="presParOf" srcId="{05B0A757-6D1C-487E-8A01-9D164B51CF2A}" destId="{7EF25B8C-6529-4127-AA4F-6B0CABA05148}" srcOrd="3" destOrd="0" presId="urn:microsoft.com/office/officeart/2005/8/layout/list1"/>
    <dgm:cxn modelId="{9F5A0418-DC47-6B4C-9613-B52851AA055C}" type="presParOf" srcId="{05B0A757-6D1C-487E-8A01-9D164B51CF2A}" destId="{EA1015EF-C3B4-46C4-9D8A-242B1AE71B4F}" srcOrd="4" destOrd="0" presId="urn:microsoft.com/office/officeart/2005/8/layout/list1"/>
    <dgm:cxn modelId="{A0506AE8-B5E1-BE4B-B40F-19604F2EDE59}" type="presParOf" srcId="{EA1015EF-C3B4-46C4-9D8A-242B1AE71B4F}" destId="{D843D861-C1CF-4EB9-B4C2-54E2F9D7059F}" srcOrd="0" destOrd="0" presId="urn:microsoft.com/office/officeart/2005/8/layout/list1"/>
    <dgm:cxn modelId="{32B63D0D-A852-8248-A665-0A760549F8B8}" type="presParOf" srcId="{EA1015EF-C3B4-46C4-9D8A-242B1AE71B4F}" destId="{E5D5051D-CF1F-4D25-A20A-037910B9F351}" srcOrd="1" destOrd="0" presId="urn:microsoft.com/office/officeart/2005/8/layout/list1"/>
    <dgm:cxn modelId="{5C2996AB-03C3-7648-9403-9BA232D3DC78}" type="presParOf" srcId="{05B0A757-6D1C-487E-8A01-9D164B51CF2A}" destId="{1CD162F5-AF05-429C-9FCC-4232B61B300C}" srcOrd="5" destOrd="0" presId="urn:microsoft.com/office/officeart/2005/8/layout/list1"/>
    <dgm:cxn modelId="{F42CA51A-9286-EA46-875C-68079BB2E504}" type="presParOf" srcId="{05B0A757-6D1C-487E-8A01-9D164B51CF2A}" destId="{E9F34EB3-5F11-460B-9D33-41457AF625F4}" srcOrd="6" destOrd="0" presId="urn:microsoft.com/office/officeart/2005/8/layout/list1"/>
    <dgm:cxn modelId="{2A3E1EFA-12B0-DC4F-9886-04183544BD4C}" type="presParOf" srcId="{05B0A757-6D1C-487E-8A01-9D164B51CF2A}" destId="{6A932337-BA35-46F2-957F-89CFD2BDDC9F}" srcOrd="7" destOrd="0" presId="urn:microsoft.com/office/officeart/2005/8/layout/list1"/>
    <dgm:cxn modelId="{CD26AEF7-3BEF-9B40-8E94-A00DF6C8357F}" type="presParOf" srcId="{05B0A757-6D1C-487E-8A01-9D164B51CF2A}" destId="{C9027374-18DC-4515-B361-60EB6369F3B4}" srcOrd="8" destOrd="0" presId="urn:microsoft.com/office/officeart/2005/8/layout/list1"/>
    <dgm:cxn modelId="{6A350B6E-4AAA-3B46-BAF2-59B110CDB51B}" type="presParOf" srcId="{C9027374-18DC-4515-B361-60EB6369F3B4}" destId="{6CAE4F03-4C7E-4DA5-B0C7-D8937F823D6C}" srcOrd="0" destOrd="0" presId="urn:microsoft.com/office/officeart/2005/8/layout/list1"/>
    <dgm:cxn modelId="{DE07BA0A-6678-A847-8386-CD425DDF766C}" type="presParOf" srcId="{C9027374-18DC-4515-B361-60EB6369F3B4}" destId="{DEC92A9E-C6AE-4E96-AC42-8200858C7E7F}" srcOrd="1" destOrd="0" presId="urn:microsoft.com/office/officeart/2005/8/layout/list1"/>
    <dgm:cxn modelId="{BC6B8D36-FE72-E44D-8B8D-D3845C9BD9DC}" type="presParOf" srcId="{05B0A757-6D1C-487E-8A01-9D164B51CF2A}" destId="{53CBB9D7-DBB3-42AE-9111-31D2D4E0D542}" srcOrd="9" destOrd="0" presId="urn:microsoft.com/office/officeart/2005/8/layout/list1"/>
    <dgm:cxn modelId="{B77B789A-B370-CD4C-8AAC-95153F28FDC7}" type="presParOf" srcId="{05B0A757-6D1C-487E-8A01-9D164B51CF2A}" destId="{C4AA3F16-5A8D-4AFA-899F-CEDD3C37E372}" srcOrd="10" destOrd="0" presId="urn:microsoft.com/office/officeart/2005/8/layout/list1"/>
    <dgm:cxn modelId="{D73EF4A5-195C-B446-8D37-B56F705EE4A7}" type="presParOf" srcId="{05B0A757-6D1C-487E-8A01-9D164B51CF2A}" destId="{086F0AAE-CC3F-423F-A31E-C81BB019A199}" srcOrd="11" destOrd="0" presId="urn:microsoft.com/office/officeart/2005/8/layout/list1"/>
    <dgm:cxn modelId="{5D4AF567-B4C9-3145-9A71-72583D6FE812}" type="presParOf" srcId="{05B0A757-6D1C-487E-8A01-9D164B51CF2A}" destId="{31187126-D087-469F-8E83-42F584D0CE17}" srcOrd="12" destOrd="0" presId="urn:microsoft.com/office/officeart/2005/8/layout/list1"/>
    <dgm:cxn modelId="{D3E7BA09-0314-E64D-9860-06C185E7CAA8}" type="presParOf" srcId="{31187126-D087-469F-8E83-42F584D0CE17}" destId="{AFD23926-B4F3-47BB-BA8E-4B342482E9E3}" srcOrd="0" destOrd="0" presId="urn:microsoft.com/office/officeart/2005/8/layout/list1"/>
    <dgm:cxn modelId="{AD9E50CF-0CFF-C94C-B111-4D4716279B56}" type="presParOf" srcId="{31187126-D087-469F-8E83-42F584D0CE17}" destId="{B2B1C792-B48C-4424-AF13-37241E0EB632}" srcOrd="1" destOrd="0" presId="urn:microsoft.com/office/officeart/2005/8/layout/list1"/>
    <dgm:cxn modelId="{26631A2E-924E-E543-A593-7CE1807BB747}" type="presParOf" srcId="{05B0A757-6D1C-487E-8A01-9D164B51CF2A}" destId="{29CA52D9-49FA-4F77-89A3-87D38FD96BB0}" srcOrd="13" destOrd="0" presId="urn:microsoft.com/office/officeart/2005/8/layout/list1"/>
    <dgm:cxn modelId="{FF75AF38-6DB9-B44C-9079-FFFE1A77FFA3}" type="presParOf" srcId="{05B0A757-6D1C-487E-8A01-9D164B51CF2A}" destId="{8223C572-8222-4F5D-B610-544B3308CE5F}" srcOrd="14" destOrd="0" presId="urn:microsoft.com/office/officeart/2005/8/layout/list1"/>
    <dgm:cxn modelId="{E8AAC632-CFFC-9547-B085-86E6D44DEA3C}" type="presParOf" srcId="{05B0A757-6D1C-487E-8A01-9D164B51CF2A}" destId="{3C3C3227-BAD5-4040-9FEE-4B47C15F6696}" srcOrd="15" destOrd="0" presId="urn:microsoft.com/office/officeart/2005/8/layout/list1"/>
    <dgm:cxn modelId="{192493E5-0FF7-E147-A559-6D61F41256D5}" type="presParOf" srcId="{05B0A757-6D1C-487E-8A01-9D164B51CF2A}" destId="{5CC70C6F-4CD4-46CA-A5B0-C4841A7A6354}" srcOrd="16" destOrd="0" presId="urn:microsoft.com/office/officeart/2005/8/layout/list1"/>
    <dgm:cxn modelId="{DE5CD14E-EC80-2247-8F80-3EE49CB705C6}" type="presParOf" srcId="{5CC70C6F-4CD4-46CA-A5B0-C4841A7A6354}" destId="{A42166B6-F7CD-43A0-96D4-2326111B8458}" srcOrd="0" destOrd="0" presId="urn:microsoft.com/office/officeart/2005/8/layout/list1"/>
    <dgm:cxn modelId="{448A213E-C560-8A41-A12B-4DDD5147FF3C}" type="presParOf" srcId="{5CC70C6F-4CD4-46CA-A5B0-C4841A7A6354}" destId="{EA0AC6F2-BEFB-482D-BA57-4A27D0AF9884}" srcOrd="1" destOrd="0" presId="urn:microsoft.com/office/officeart/2005/8/layout/list1"/>
    <dgm:cxn modelId="{EE9A0EB5-A9C4-724E-BBC9-FF3B48ADF778}" type="presParOf" srcId="{05B0A757-6D1C-487E-8A01-9D164B51CF2A}" destId="{CD1E2862-2829-4A0F-B148-6E591AC7BD77}" srcOrd="17" destOrd="0" presId="urn:microsoft.com/office/officeart/2005/8/layout/list1"/>
    <dgm:cxn modelId="{90F5D4AE-BB76-7841-82EB-A09397ACC095}" type="presParOf" srcId="{05B0A757-6D1C-487E-8A01-9D164B51CF2A}" destId="{43A6BD90-7BE7-4262-9A45-290293CD29B8}" srcOrd="18" destOrd="0" presId="urn:microsoft.com/office/officeart/2005/8/layout/list1"/>
    <dgm:cxn modelId="{8812A62B-6C34-844E-B773-2B34939E82E2}" type="presParOf" srcId="{05B0A757-6D1C-487E-8A01-9D164B51CF2A}" destId="{236F4686-B37A-4816-A985-20661244EBFF}" srcOrd="19" destOrd="0" presId="urn:microsoft.com/office/officeart/2005/8/layout/list1"/>
    <dgm:cxn modelId="{3B7127D9-8086-2547-A01C-404758098141}" type="presParOf" srcId="{05B0A757-6D1C-487E-8A01-9D164B51CF2A}" destId="{F5EDE4B3-353A-4888-BA85-BF670710B53D}" srcOrd="20" destOrd="0" presId="urn:microsoft.com/office/officeart/2005/8/layout/list1"/>
    <dgm:cxn modelId="{6EB374B9-5140-964E-BF3C-92D7C2EF5227}" type="presParOf" srcId="{F5EDE4B3-353A-4888-BA85-BF670710B53D}" destId="{74E38E84-099D-47D4-AB91-86A5F0C323BE}" srcOrd="0" destOrd="0" presId="urn:microsoft.com/office/officeart/2005/8/layout/list1"/>
    <dgm:cxn modelId="{0834889C-E857-EB46-8FEF-7B041570AD86}" type="presParOf" srcId="{F5EDE4B3-353A-4888-BA85-BF670710B53D}" destId="{3E4B4390-3849-484B-8BD8-ADE751518471}" srcOrd="1" destOrd="0" presId="urn:microsoft.com/office/officeart/2005/8/layout/list1"/>
    <dgm:cxn modelId="{84F248F0-71F8-8F4F-9C57-CEC1924C4C54}" type="presParOf" srcId="{05B0A757-6D1C-487E-8A01-9D164B51CF2A}" destId="{9B4FF3CA-4BE3-4BA1-837F-1188921F04A9}" srcOrd="21" destOrd="0" presId="urn:microsoft.com/office/officeart/2005/8/layout/list1"/>
    <dgm:cxn modelId="{D3A69063-D350-E448-8D67-72C3EEAF1613}" type="presParOf" srcId="{05B0A757-6D1C-487E-8A01-9D164B51CF2A}" destId="{E7E52EC2-A696-47FD-9A82-EE2246291B24}"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D046AC-D370-4087-98B1-5B02B19D6DF0}"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4FFA3A7-C4EB-4C71-B63B-7A3B0B902A85}">
      <dgm:prSet/>
      <dgm:spPr/>
      <dgm:t>
        <a:bodyPr/>
        <a:lstStyle/>
        <a:p>
          <a:pPr algn="just">
            <a:lnSpc>
              <a:spcPct val="100000"/>
            </a:lnSpc>
          </a:pPr>
          <a:r>
            <a:rPr lang="tr-TR" dirty="0"/>
            <a:t>Bu ofis Yabancı Diller Yüksekokulu binası </a:t>
          </a:r>
          <a:r>
            <a:rPr lang="tr-TR" b="1" dirty="0"/>
            <a:t>1. katta </a:t>
          </a:r>
          <a:r>
            <a:rPr lang="tr-TR" dirty="0"/>
            <a:t>Temel İngilizce Bölüm Başkanlığı’nın yanında </a:t>
          </a:r>
          <a:r>
            <a:rPr lang="tr-TR" b="1" dirty="0"/>
            <a:t>A-305</a:t>
          </a:r>
          <a:r>
            <a:rPr lang="tr-TR" dirty="0"/>
            <a:t> numaralı odada bulunur. Öğrenciler, Temel İngilizce Bölümü Öğrenci İşleri Ofisine Sağlık Kurulu raporlarını vermek, devamsızlıkları ile ilgili soru sormak veya resmi belge talebinde bulunmak için dilekçe vermek amacıyla gelebilir. </a:t>
          </a:r>
          <a:endParaRPr lang="en-US" dirty="0"/>
        </a:p>
      </dgm:t>
    </dgm:pt>
    <dgm:pt modelId="{B9B417BE-DF8B-4694-B60B-2726CD534FB4}" type="parTrans" cxnId="{1338C5D7-C791-4B4C-BE53-6A397211ABF3}">
      <dgm:prSet/>
      <dgm:spPr/>
      <dgm:t>
        <a:bodyPr/>
        <a:lstStyle/>
        <a:p>
          <a:endParaRPr lang="en-US"/>
        </a:p>
      </dgm:t>
    </dgm:pt>
    <dgm:pt modelId="{51FDF1F0-AF44-4907-AA56-15303D3E258E}" type="sibTrans" cxnId="{1338C5D7-C791-4B4C-BE53-6A397211ABF3}">
      <dgm:prSet/>
      <dgm:spPr/>
      <dgm:t>
        <a:bodyPr/>
        <a:lstStyle/>
        <a:p>
          <a:endParaRPr lang="en-US"/>
        </a:p>
      </dgm:t>
    </dgm:pt>
    <dgm:pt modelId="{DAE11022-B87B-41DC-A3F3-BF60A5715DF8}">
      <dgm:prSet/>
      <dgm:spPr/>
      <dgm:t>
        <a:bodyPr/>
        <a:lstStyle/>
        <a:p>
          <a:pPr algn="just">
            <a:lnSpc>
              <a:spcPct val="100000"/>
            </a:lnSpc>
          </a:pPr>
          <a:r>
            <a:rPr lang="tr-TR" b="1" dirty="0"/>
            <a:t>Not ve devamsızlık değişiklikleri bu ofis tarafından sadece Temel İngilizce Bölüm Başkanlığının, öğrencinin öğretmeni tarafından verilecek değişiklik talebinin gerekçesini açıklayan dilekçedeki gerekçenin kabulü sonrasında ve Başkanlığın bilgisi / onayı ile yapılabilir.</a:t>
          </a:r>
          <a:endParaRPr lang="en-US" dirty="0"/>
        </a:p>
      </dgm:t>
    </dgm:pt>
    <dgm:pt modelId="{ED0F6230-AA31-46AC-A7D5-2DA4CFED1A94}" type="parTrans" cxnId="{B95A2EF5-366C-4554-8185-60BCA10D3E91}">
      <dgm:prSet/>
      <dgm:spPr/>
      <dgm:t>
        <a:bodyPr/>
        <a:lstStyle/>
        <a:p>
          <a:endParaRPr lang="en-US"/>
        </a:p>
      </dgm:t>
    </dgm:pt>
    <dgm:pt modelId="{0E9E016B-1B41-4342-B8C6-A0C667F98028}" type="sibTrans" cxnId="{B95A2EF5-366C-4554-8185-60BCA10D3E91}">
      <dgm:prSet/>
      <dgm:spPr/>
      <dgm:t>
        <a:bodyPr/>
        <a:lstStyle/>
        <a:p>
          <a:endParaRPr lang="en-US"/>
        </a:p>
      </dgm:t>
    </dgm:pt>
    <dgm:pt modelId="{BE7E2518-62C5-4139-AE48-E4E4F1F09C02}">
      <dgm:prSet/>
      <dgm:spPr/>
      <dgm:t>
        <a:bodyPr/>
        <a:lstStyle/>
        <a:p>
          <a:pPr algn="just">
            <a:lnSpc>
              <a:spcPct val="100000"/>
            </a:lnSpc>
          </a:pPr>
          <a:r>
            <a:rPr lang="tr-TR" dirty="0"/>
            <a:t>Temel İngilizce Bölüm Başkanlığının bu dilekçedeki gerekçeyi kabul etmeme hakkı vardır.</a:t>
          </a:r>
          <a:endParaRPr lang="en-US" dirty="0"/>
        </a:p>
      </dgm:t>
    </dgm:pt>
    <dgm:pt modelId="{8825B20B-EC40-4FC7-B0A2-4B65E2EEE98C}" type="parTrans" cxnId="{BC2DE01F-A704-4D35-AF57-F5504146891B}">
      <dgm:prSet/>
      <dgm:spPr/>
      <dgm:t>
        <a:bodyPr/>
        <a:lstStyle/>
        <a:p>
          <a:endParaRPr lang="en-US"/>
        </a:p>
      </dgm:t>
    </dgm:pt>
    <dgm:pt modelId="{57EE6887-8B47-4169-B600-95BBC27560C4}" type="sibTrans" cxnId="{BC2DE01F-A704-4D35-AF57-F5504146891B}">
      <dgm:prSet/>
      <dgm:spPr/>
      <dgm:t>
        <a:bodyPr/>
        <a:lstStyle/>
        <a:p>
          <a:endParaRPr lang="en-US"/>
        </a:p>
      </dgm:t>
    </dgm:pt>
    <dgm:pt modelId="{5F700C29-8CB1-406D-902D-D9F40B961100}" type="pres">
      <dgm:prSet presAssocID="{58D046AC-D370-4087-98B1-5B02B19D6DF0}" presName="root" presStyleCnt="0">
        <dgm:presLayoutVars>
          <dgm:dir/>
          <dgm:resizeHandles val="exact"/>
        </dgm:presLayoutVars>
      </dgm:prSet>
      <dgm:spPr/>
      <dgm:t>
        <a:bodyPr/>
        <a:lstStyle/>
        <a:p>
          <a:endParaRPr lang="tr-TR"/>
        </a:p>
      </dgm:t>
    </dgm:pt>
    <dgm:pt modelId="{A402D9D9-3616-48DE-970D-EE0F612D2F4B}" type="pres">
      <dgm:prSet presAssocID="{94FFA3A7-C4EB-4C71-B63B-7A3B0B902A85}" presName="compNode" presStyleCnt="0"/>
      <dgm:spPr/>
    </dgm:pt>
    <dgm:pt modelId="{FCA92A11-3C44-491D-9BC2-B2D6976A143F}" type="pres">
      <dgm:prSet presAssocID="{94FFA3A7-C4EB-4C71-B63B-7A3B0B902A85}" presName="bgRect" presStyleLbl="bgShp" presStyleIdx="0" presStyleCnt="3"/>
      <dgm:spPr/>
    </dgm:pt>
    <dgm:pt modelId="{9A1FDE6F-F5EC-41BE-808F-9D88083D323E}" type="pres">
      <dgm:prSet presAssocID="{94FFA3A7-C4EB-4C71-B63B-7A3B0B902A85}"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6F6F5BF6-3DAC-453F-B747-AA5982E87D64}" type="pres">
      <dgm:prSet presAssocID="{94FFA3A7-C4EB-4C71-B63B-7A3B0B902A85}" presName="spaceRect" presStyleCnt="0"/>
      <dgm:spPr/>
    </dgm:pt>
    <dgm:pt modelId="{09A0F38E-F223-40DC-917F-F96A4A5B9E30}" type="pres">
      <dgm:prSet presAssocID="{94FFA3A7-C4EB-4C71-B63B-7A3B0B902A85}" presName="parTx" presStyleLbl="revTx" presStyleIdx="0" presStyleCnt="3">
        <dgm:presLayoutVars>
          <dgm:chMax val="0"/>
          <dgm:chPref val="0"/>
        </dgm:presLayoutVars>
      </dgm:prSet>
      <dgm:spPr/>
      <dgm:t>
        <a:bodyPr/>
        <a:lstStyle/>
        <a:p>
          <a:endParaRPr lang="tr-TR"/>
        </a:p>
      </dgm:t>
    </dgm:pt>
    <dgm:pt modelId="{886DF874-05E5-4058-B359-F9729936BAB3}" type="pres">
      <dgm:prSet presAssocID="{51FDF1F0-AF44-4907-AA56-15303D3E258E}" presName="sibTrans" presStyleCnt="0"/>
      <dgm:spPr/>
    </dgm:pt>
    <dgm:pt modelId="{96932C4D-9050-4F8E-92BD-81796E1C9BEB}" type="pres">
      <dgm:prSet presAssocID="{DAE11022-B87B-41DC-A3F3-BF60A5715DF8}" presName="compNode" presStyleCnt="0"/>
      <dgm:spPr/>
    </dgm:pt>
    <dgm:pt modelId="{4EECD590-2BDA-4292-84D6-AD51FFC3C084}" type="pres">
      <dgm:prSet presAssocID="{DAE11022-B87B-41DC-A3F3-BF60A5715DF8}" presName="bgRect" presStyleLbl="bgShp" presStyleIdx="1" presStyleCnt="3"/>
      <dgm:spPr/>
    </dgm:pt>
    <dgm:pt modelId="{C96CF23C-90C3-4B23-BBEF-90F4E2F73E42}" type="pres">
      <dgm:prSet presAssocID="{DAE11022-B87B-41DC-A3F3-BF60A5715DF8}"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nay işareti"/>
        </a:ext>
      </dgm:extLst>
    </dgm:pt>
    <dgm:pt modelId="{D8C34636-51BF-477D-B8A7-C3FEB6CBF96A}" type="pres">
      <dgm:prSet presAssocID="{DAE11022-B87B-41DC-A3F3-BF60A5715DF8}" presName="spaceRect" presStyleCnt="0"/>
      <dgm:spPr/>
    </dgm:pt>
    <dgm:pt modelId="{E29A75CE-C454-4867-B5AA-2EEC9CE510C0}" type="pres">
      <dgm:prSet presAssocID="{DAE11022-B87B-41DC-A3F3-BF60A5715DF8}" presName="parTx" presStyleLbl="revTx" presStyleIdx="1" presStyleCnt="3" custScaleX="96549" custScaleY="117055">
        <dgm:presLayoutVars>
          <dgm:chMax val="0"/>
          <dgm:chPref val="0"/>
        </dgm:presLayoutVars>
      </dgm:prSet>
      <dgm:spPr/>
      <dgm:t>
        <a:bodyPr/>
        <a:lstStyle/>
        <a:p>
          <a:endParaRPr lang="tr-TR"/>
        </a:p>
      </dgm:t>
    </dgm:pt>
    <dgm:pt modelId="{BE79DA05-2E9D-4CBD-B5A4-581EDEFFD4B9}" type="pres">
      <dgm:prSet presAssocID="{0E9E016B-1B41-4342-B8C6-A0C667F98028}" presName="sibTrans" presStyleCnt="0"/>
      <dgm:spPr/>
    </dgm:pt>
    <dgm:pt modelId="{AAE7BDEB-0F8A-4072-B1AD-99F82603A195}" type="pres">
      <dgm:prSet presAssocID="{BE7E2518-62C5-4139-AE48-E4E4F1F09C02}" presName="compNode" presStyleCnt="0"/>
      <dgm:spPr/>
    </dgm:pt>
    <dgm:pt modelId="{45B61A2D-EEFB-409C-91BF-E4009DEAB2CF}" type="pres">
      <dgm:prSet presAssocID="{BE7E2518-62C5-4139-AE48-E4E4F1F09C02}" presName="bgRect" presStyleLbl="bgShp" presStyleIdx="2" presStyleCnt="3"/>
      <dgm:spPr/>
    </dgm:pt>
    <dgm:pt modelId="{8D26C5C0-FFC0-4AB1-BA32-51029092D067}" type="pres">
      <dgm:prSet presAssocID="{BE7E2518-62C5-4139-AE48-E4E4F1F09C02}"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orular"/>
        </a:ext>
      </dgm:extLst>
    </dgm:pt>
    <dgm:pt modelId="{7D19AB18-BF2E-47D8-BE43-57C296164427}" type="pres">
      <dgm:prSet presAssocID="{BE7E2518-62C5-4139-AE48-E4E4F1F09C02}" presName="spaceRect" presStyleCnt="0"/>
      <dgm:spPr/>
    </dgm:pt>
    <dgm:pt modelId="{E3836AAA-4097-4B3A-BEBB-A2926D2C1740}" type="pres">
      <dgm:prSet presAssocID="{BE7E2518-62C5-4139-AE48-E4E4F1F09C02}" presName="parTx" presStyleLbl="revTx" presStyleIdx="2" presStyleCnt="3">
        <dgm:presLayoutVars>
          <dgm:chMax val="0"/>
          <dgm:chPref val="0"/>
        </dgm:presLayoutVars>
      </dgm:prSet>
      <dgm:spPr/>
      <dgm:t>
        <a:bodyPr/>
        <a:lstStyle/>
        <a:p>
          <a:endParaRPr lang="tr-TR"/>
        </a:p>
      </dgm:t>
    </dgm:pt>
  </dgm:ptLst>
  <dgm:cxnLst>
    <dgm:cxn modelId="{1E621672-36D9-D14F-AC6E-087736474820}" type="presOf" srcId="{58D046AC-D370-4087-98B1-5B02B19D6DF0}" destId="{5F700C29-8CB1-406D-902D-D9F40B961100}" srcOrd="0" destOrd="0" presId="urn:microsoft.com/office/officeart/2018/2/layout/IconVerticalSolidList"/>
    <dgm:cxn modelId="{4E33886D-1933-374B-AA74-A5E5622F263A}" type="presOf" srcId="{BE7E2518-62C5-4139-AE48-E4E4F1F09C02}" destId="{E3836AAA-4097-4B3A-BEBB-A2926D2C1740}" srcOrd="0" destOrd="0" presId="urn:microsoft.com/office/officeart/2018/2/layout/IconVerticalSolidList"/>
    <dgm:cxn modelId="{B95A2EF5-366C-4554-8185-60BCA10D3E91}" srcId="{58D046AC-D370-4087-98B1-5B02B19D6DF0}" destId="{DAE11022-B87B-41DC-A3F3-BF60A5715DF8}" srcOrd="1" destOrd="0" parTransId="{ED0F6230-AA31-46AC-A7D5-2DA4CFED1A94}" sibTransId="{0E9E016B-1B41-4342-B8C6-A0C667F98028}"/>
    <dgm:cxn modelId="{BC2DE01F-A704-4D35-AF57-F5504146891B}" srcId="{58D046AC-D370-4087-98B1-5B02B19D6DF0}" destId="{BE7E2518-62C5-4139-AE48-E4E4F1F09C02}" srcOrd="2" destOrd="0" parTransId="{8825B20B-EC40-4FC7-B0A2-4B65E2EEE98C}" sibTransId="{57EE6887-8B47-4169-B600-95BBC27560C4}"/>
    <dgm:cxn modelId="{1338C5D7-C791-4B4C-BE53-6A397211ABF3}" srcId="{58D046AC-D370-4087-98B1-5B02B19D6DF0}" destId="{94FFA3A7-C4EB-4C71-B63B-7A3B0B902A85}" srcOrd="0" destOrd="0" parTransId="{B9B417BE-DF8B-4694-B60B-2726CD534FB4}" sibTransId="{51FDF1F0-AF44-4907-AA56-15303D3E258E}"/>
    <dgm:cxn modelId="{778D8684-B39C-EF42-AB6D-1BE8E68FE150}" type="presOf" srcId="{94FFA3A7-C4EB-4C71-B63B-7A3B0B902A85}" destId="{09A0F38E-F223-40DC-917F-F96A4A5B9E30}" srcOrd="0" destOrd="0" presId="urn:microsoft.com/office/officeart/2018/2/layout/IconVerticalSolidList"/>
    <dgm:cxn modelId="{05900094-D38E-DF4D-ADBA-6B745185AF7D}" type="presOf" srcId="{DAE11022-B87B-41DC-A3F3-BF60A5715DF8}" destId="{E29A75CE-C454-4867-B5AA-2EEC9CE510C0}" srcOrd="0" destOrd="0" presId="urn:microsoft.com/office/officeart/2018/2/layout/IconVerticalSolidList"/>
    <dgm:cxn modelId="{DB68040A-13CE-7A40-A6E4-B2AB13E89B33}" type="presParOf" srcId="{5F700C29-8CB1-406D-902D-D9F40B961100}" destId="{A402D9D9-3616-48DE-970D-EE0F612D2F4B}" srcOrd="0" destOrd="0" presId="urn:microsoft.com/office/officeart/2018/2/layout/IconVerticalSolidList"/>
    <dgm:cxn modelId="{6952F71D-9190-9C40-89DF-3071FEBB7679}" type="presParOf" srcId="{A402D9D9-3616-48DE-970D-EE0F612D2F4B}" destId="{FCA92A11-3C44-491D-9BC2-B2D6976A143F}" srcOrd="0" destOrd="0" presId="urn:microsoft.com/office/officeart/2018/2/layout/IconVerticalSolidList"/>
    <dgm:cxn modelId="{460971F2-F14A-FB42-B3D0-2A4AF4F12FFF}" type="presParOf" srcId="{A402D9D9-3616-48DE-970D-EE0F612D2F4B}" destId="{9A1FDE6F-F5EC-41BE-808F-9D88083D323E}" srcOrd="1" destOrd="0" presId="urn:microsoft.com/office/officeart/2018/2/layout/IconVerticalSolidList"/>
    <dgm:cxn modelId="{3A34B99F-966B-6142-8B8B-68EBA2CA7D0C}" type="presParOf" srcId="{A402D9D9-3616-48DE-970D-EE0F612D2F4B}" destId="{6F6F5BF6-3DAC-453F-B747-AA5982E87D64}" srcOrd="2" destOrd="0" presId="urn:microsoft.com/office/officeart/2018/2/layout/IconVerticalSolidList"/>
    <dgm:cxn modelId="{FA000B54-A585-0743-BB83-BF9D3336BEA7}" type="presParOf" srcId="{A402D9D9-3616-48DE-970D-EE0F612D2F4B}" destId="{09A0F38E-F223-40DC-917F-F96A4A5B9E30}" srcOrd="3" destOrd="0" presId="urn:microsoft.com/office/officeart/2018/2/layout/IconVerticalSolidList"/>
    <dgm:cxn modelId="{62398FE2-6760-EC45-8B7F-BC274DA01787}" type="presParOf" srcId="{5F700C29-8CB1-406D-902D-D9F40B961100}" destId="{886DF874-05E5-4058-B359-F9729936BAB3}" srcOrd="1" destOrd="0" presId="urn:microsoft.com/office/officeart/2018/2/layout/IconVerticalSolidList"/>
    <dgm:cxn modelId="{D6592032-568C-5349-BE06-B94D7D453E6D}" type="presParOf" srcId="{5F700C29-8CB1-406D-902D-D9F40B961100}" destId="{96932C4D-9050-4F8E-92BD-81796E1C9BEB}" srcOrd="2" destOrd="0" presId="urn:microsoft.com/office/officeart/2018/2/layout/IconVerticalSolidList"/>
    <dgm:cxn modelId="{4F2B0E9F-D47D-6049-934A-37D997C32314}" type="presParOf" srcId="{96932C4D-9050-4F8E-92BD-81796E1C9BEB}" destId="{4EECD590-2BDA-4292-84D6-AD51FFC3C084}" srcOrd="0" destOrd="0" presId="urn:microsoft.com/office/officeart/2018/2/layout/IconVerticalSolidList"/>
    <dgm:cxn modelId="{D84301EB-A168-A346-8C38-6AF47F72AFFB}" type="presParOf" srcId="{96932C4D-9050-4F8E-92BD-81796E1C9BEB}" destId="{C96CF23C-90C3-4B23-BBEF-90F4E2F73E42}" srcOrd="1" destOrd="0" presId="urn:microsoft.com/office/officeart/2018/2/layout/IconVerticalSolidList"/>
    <dgm:cxn modelId="{2F799D91-1E4E-A04A-9EE0-F6E408CB5C54}" type="presParOf" srcId="{96932C4D-9050-4F8E-92BD-81796E1C9BEB}" destId="{D8C34636-51BF-477D-B8A7-C3FEB6CBF96A}" srcOrd="2" destOrd="0" presId="urn:microsoft.com/office/officeart/2018/2/layout/IconVerticalSolidList"/>
    <dgm:cxn modelId="{722444F5-7A52-D146-B062-65A07E852041}" type="presParOf" srcId="{96932C4D-9050-4F8E-92BD-81796E1C9BEB}" destId="{E29A75CE-C454-4867-B5AA-2EEC9CE510C0}" srcOrd="3" destOrd="0" presId="urn:microsoft.com/office/officeart/2018/2/layout/IconVerticalSolidList"/>
    <dgm:cxn modelId="{194006C0-79C8-EE44-900F-2F47D6E05557}" type="presParOf" srcId="{5F700C29-8CB1-406D-902D-D9F40B961100}" destId="{BE79DA05-2E9D-4CBD-B5A4-581EDEFFD4B9}" srcOrd="3" destOrd="0" presId="urn:microsoft.com/office/officeart/2018/2/layout/IconVerticalSolidList"/>
    <dgm:cxn modelId="{4CE0A8C5-48FC-D843-BB89-B159A4CB5B12}" type="presParOf" srcId="{5F700C29-8CB1-406D-902D-D9F40B961100}" destId="{AAE7BDEB-0F8A-4072-B1AD-99F82603A195}" srcOrd="4" destOrd="0" presId="urn:microsoft.com/office/officeart/2018/2/layout/IconVerticalSolidList"/>
    <dgm:cxn modelId="{A0E5F5B3-195B-C147-9734-CE1BBEDCCA16}" type="presParOf" srcId="{AAE7BDEB-0F8A-4072-B1AD-99F82603A195}" destId="{45B61A2D-EEFB-409C-91BF-E4009DEAB2CF}" srcOrd="0" destOrd="0" presId="urn:microsoft.com/office/officeart/2018/2/layout/IconVerticalSolidList"/>
    <dgm:cxn modelId="{8E36DC9A-2427-B74A-9363-865F49668162}" type="presParOf" srcId="{AAE7BDEB-0F8A-4072-B1AD-99F82603A195}" destId="{8D26C5C0-FFC0-4AB1-BA32-51029092D067}" srcOrd="1" destOrd="0" presId="urn:microsoft.com/office/officeart/2018/2/layout/IconVerticalSolidList"/>
    <dgm:cxn modelId="{344091D0-480F-884F-B2D1-142D3A5FCC5E}" type="presParOf" srcId="{AAE7BDEB-0F8A-4072-B1AD-99F82603A195}" destId="{7D19AB18-BF2E-47D8-BE43-57C296164427}" srcOrd="2" destOrd="0" presId="urn:microsoft.com/office/officeart/2018/2/layout/IconVerticalSolidList"/>
    <dgm:cxn modelId="{271702A9-1FF6-C24B-BEB6-A412B009474D}" type="presParOf" srcId="{AAE7BDEB-0F8A-4072-B1AD-99F82603A195}" destId="{E3836AAA-4097-4B3A-BEBB-A2926D2C174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0D8EC7-13D8-47A6-BF95-7D0EE0770A48}" type="doc">
      <dgm:prSet loTypeId="urn:microsoft.com/office/officeart/2005/8/layout/hierarchy1" loCatId="hierarchy" qsTypeId="urn:microsoft.com/office/officeart/2005/8/quickstyle/simple2" qsCatId="simple" csTypeId="urn:microsoft.com/office/officeart/2005/8/colors/colorful2" csCatId="colorful"/>
      <dgm:spPr/>
      <dgm:t>
        <a:bodyPr/>
        <a:lstStyle/>
        <a:p>
          <a:endParaRPr lang="en-US"/>
        </a:p>
      </dgm:t>
    </dgm:pt>
    <dgm:pt modelId="{023AFDC9-986D-4C51-B56B-3CAC05ADA6C5}">
      <dgm:prSet/>
      <dgm:spPr/>
      <dgm:t>
        <a:bodyPr/>
        <a:lstStyle/>
        <a:p>
          <a:r>
            <a:rPr lang="tr-TR"/>
            <a:t>Sınıf Temsilcisi Toplantıları</a:t>
          </a:r>
          <a:endParaRPr lang="en-US"/>
        </a:p>
      </dgm:t>
    </dgm:pt>
    <dgm:pt modelId="{7961D584-397F-4888-9501-1027AD2A839B}" type="parTrans" cxnId="{F9087E78-7555-4816-8DB8-D6F6AD9F5CD2}">
      <dgm:prSet/>
      <dgm:spPr/>
      <dgm:t>
        <a:bodyPr/>
        <a:lstStyle/>
        <a:p>
          <a:endParaRPr lang="en-US"/>
        </a:p>
      </dgm:t>
    </dgm:pt>
    <dgm:pt modelId="{2EC8FEB1-8394-4823-BFD5-265812739E91}" type="sibTrans" cxnId="{F9087E78-7555-4816-8DB8-D6F6AD9F5CD2}">
      <dgm:prSet/>
      <dgm:spPr/>
      <dgm:t>
        <a:bodyPr/>
        <a:lstStyle/>
        <a:p>
          <a:endParaRPr lang="en-US"/>
        </a:p>
      </dgm:t>
    </dgm:pt>
    <dgm:pt modelId="{97EEB217-24D7-4E84-AB89-D0F18F674A47}">
      <dgm:prSet/>
      <dgm:spPr/>
      <dgm:t>
        <a:bodyPr/>
        <a:lstStyle/>
        <a:p>
          <a:r>
            <a:rPr lang="tr-TR"/>
            <a:t>Yabancı Diller Yüksekokulu Öğrenci Temsilcisi</a:t>
          </a:r>
          <a:endParaRPr lang="en-US"/>
        </a:p>
      </dgm:t>
    </dgm:pt>
    <dgm:pt modelId="{DB7045A9-F530-4522-A4C0-B324B25D4505}" type="parTrans" cxnId="{D282D333-1F1D-4237-B8BD-58912DF94A54}">
      <dgm:prSet/>
      <dgm:spPr/>
      <dgm:t>
        <a:bodyPr/>
        <a:lstStyle/>
        <a:p>
          <a:endParaRPr lang="en-US"/>
        </a:p>
      </dgm:t>
    </dgm:pt>
    <dgm:pt modelId="{93E30F10-155D-4EC1-BDC4-BD0BD1CF098B}" type="sibTrans" cxnId="{D282D333-1F1D-4237-B8BD-58912DF94A54}">
      <dgm:prSet/>
      <dgm:spPr/>
      <dgm:t>
        <a:bodyPr/>
        <a:lstStyle/>
        <a:p>
          <a:endParaRPr lang="en-US"/>
        </a:p>
      </dgm:t>
    </dgm:pt>
    <dgm:pt modelId="{78AEC783-9C34-488F-935B-8A6CF07D1DB9}">
      <dgm:prSet/>
      <dgm:spPr/>
      <dgm:t>
        <a:bodyPr/>
        <a:lstStyle/>
        <a:p>
          <a:r>
            <a:rPr lang="tr-TR"/>
            <a:t>Program ve Öğretmen Değerlendirme Anketleri</a:t>
          </a:r>
          <a:endParaRPr lang="en-US"/>
        </a:p>
      </dgm:t>
    </dgm:pt>
    <dgm:pt modelId="{D0A0BCCB-97DA-4FC3-BD3B-CE89340B55AD}" type="parTrans" cxnId="{1DE82EAA-DB6F-4381-8DEB-924D0F15F40B}">
      <dgm:prSet/>
      <dgm:spPr/>
      <dgm:t>
        <a:bodyPr/>
        <a:lstStyle/>
        <a:p>
          <a:endParaRPr lang="en-US"/>
        </a:p>
      </dgm:t>
    </dgm:pt>
    <dgm:pt modelId="{6DED5742-FABE-4BEC-AFB1-E1587D68CD49}" type="sibTrans" cxnId="{1DE82EAA-DB6F-4381-8DEB-924D0F15F40B}">
      <dgm:prSet/>
      <dgm:spPr/>
      <dgm:t>
        <a:bodyPr/>
        <a:lstStyle/>
        <a:p>
          <a:endParaRPr lang="en-US"/>
        </a:p>
      </dgm:t>
    </dgm:pt>
    <dgm:pt modelId="{4B1FD637-B68F-2746-BEED-497C25E39047}" type="pres">
      <dgm:prSet presAssocID="{FD0D8EC7-13D8-47A6-BF95-7D0EE0770A48}" presName="hierChild1" presStyleCnt="0">
        <dgm:presLayoutVars>
          <dgm:chPref val="1"/>
          <dgm:dir/>
          <dgm:animOne val="branch"/>
          <dgm:animLvl val="lvl"/>
          <dgm:resizeHandles/>
        </dgm:presLayoutVars>
      </dgm:prSet>
      <dgm:spPr/>
      <dgm:t>
        <a:bodyPr/>
        <a:lstStyle/>
        <a:p>
          <a:endParaRPr lang="tr-TR"/>
        </a:p>
      </dgm:t>
    </dgm:pt>
    <dgm:pt modelId="{809BE2B1-B655-9A4A-B63A-D66FB64BFE59}" type="pres">
      <dgm:prSet presAssocID="{023AFDC9-986D-4C51-B56B-3CAC05ADA6C5}" presName="hierRoot1" presStyleCnt="0"/>
      <dgm:spPr/>
    </dgm:pt>
    <dgm:pt modelId="{2C36B2C8-3C41-6246-8CE1-7B40F0007F24}" type="pres">
      <dgm:prSet presAssocID="{023AFDC9-986D-4C51-B56B-3CAC05ADA6C5}" presName="composite" presStyleCnt="0"/>
      <dgm:spPr/>
    </dgm:pt>
    <dgm:pt modelId="{EA18DCF9-EF2E-8C4A-91BF-F187D32C74B2}" type="pres">
      <dgm:prSet presAssocID="{023AFDC9-986D-4C51-B56B-3CAC05ADA6C5}" presName="background" presStyleLbl="node0" presStyleIdx="0" presStyleCnt="3"/>
      <dgm:spPr/>
    </dgm:pt>
    <dgm:pt modelId="{9C3F7D34-29DC-894D-8CA2-B08763150B56}" type="pres">
      <dgm:prSet presAssocID="{023AFDC9-986D-4C51-B56B-3CAC05ADA6C5}" presName="text" presStyleLbl="fgAcc0" presStyleIdx="0" presStyleCnt="3">
        <dgm:presLayoutVars>
          <dgm:chPref val="3"/>
        </dgm:presLayoutVars>
      </dgm:prSet>
      <dgm:spPr/>
      <dgm:t>
        <a:bodyPr/>
        <a:lstStyle/>
        <a:p>
          <a:endParaRPr lang="tr-TR"/>
        </a:p>
      </dgm:t>
    </dgm:pt>
    <dgm:pt modelId="{061F8190-6283-8C40-854A-DA36FF51D948}" type="pres">
      <dgm:prSet presAssocID="{023AFDC9-986D-4C51-B56B-3CAC05ADA6C5}" presName="hierChild2" presStyleCnt="0"/>
      <dgm:spPr/>
    </dgm:pt>
    <dgm:pt modelId="{186D6208-1445-0E4C-A4F9-F9A17B7EC504}" type="pres">
      <dgm:prSet presAssocID="{97EEB217-24D7-4E84-AB89-D0F18F674A47}" presName="hierRoot1" presStyleCnt="0"/>
      <dgm:spPr/>
    </dgm:pt>
    <dgm:pt modelId="{2C3B7B25-8D54-CB47-A8E9-FE19252F8409}" type="pres">
      <dgm:prSet presAssocID="{97EEB217-24D7-4E84-AB89-D0F18F674A47}" presName="composite" presStyleCnt="0"/>
      <dgm:spPr/>
    </dgm:pt>
    <dgm:pt modelId="{9157F716-BC68-E74F-B9EE-8174DF901887}" type="pres">
      <dgm:prSet presAssocID="{97EEB217-24D7-4E84-AB89-D0F18F674A47}" presName="background" presStyleLbl="node0" presStyleIdx="1" presStyleCnt="3"/>
      <dgm:spPr/>
    </dgm:pt>
    <dgm:pt modelId="{2A8084DE-AA5A-9E40-91C7-B486791CD64D}" type="pres">
      <dgm:prSet presAssocID="{97EEB217-24D7-4E84-AB89-D0F18F674A47}" presName="text" presStyleLbl="fgAcc0" presStyleIdx="1" presStyleCnt="3">
        <dgm:presLayoutVars>
          <dgm:chPref val="3"/>
        </dgm:presLayoutVars>
      </dgm:prSet>
      <dgm:spPr/>
      <dgm:t>
        <a:bodyPr/>
        <a:lstStyle/>
        <a:p>
          <a:endParaRPr lang="tr-TR"/>
        </a:p>
      </dgm:t>
    </dgm:pt>
    <dgm:pt modelId="{ACBA60AA-5CB0-C943-87EF-783A4FD97F22}" type="pres">
      <dgm:prSet presAssocID="{97EEB217-24D7-4E84-AB89-D0F18F674A47}" presName="hierChild2" presStyleCnt="0"/>
      <dgm:spPr/>
    </dgm:pt>
    <dgm:pt modelId="{865C2D77-09F9-194B-AB98-C6F9F98C7800}" type="pres">
      <dgm:prSet presAssocID="{78AEC783-9C34-488F-935B-8A6CF07D1DB9}" presName="hierRoot1" presStyleCnt="0"/>
      <dgm:spPr/>
    </dgm:pt>
    <dgm:pt modelId="{450E643B-3FA7-F84F-AEDF-EF4769DD37CE}" type="pres">
      <dgm:prSet presAssocID="{78AEC783-9C34-488F-935B-8A6CF07D1DB9}" presName="composite" presStyleCnt="0"/>
      <dgm:spPr/>
    </dgm:pt>
    <dgm:pt modelId="{F13806FD-6377-8046-B5BA-2CB545027CA2}" type="pres">
      <dgm:prSet presAssocID="{78AEC783-9C34-488F-935B-8A6CF07D1DB9}" presName="background" presStyleLbl="node0" presStyleIdx="2" presStyleCnt="3"/>
      <dgm:spPr/>
    </dgm:pt>
    <dgm:pt modelId="{CC86B51D-9CFF-B648-B99B-C2DDC2ECDB50}" type="pres">
      <dgm:prSet presAssocID="{78AEC783-9C34-488F-935B-8A6CF07D1DB9}" presName="text" presStyleLbl="fgAcc0" presStyleIdx="2" presStyleCnt="3">
        <dgm:presLayoutVars>
          <dgm:chPref val="3"/>
        </dgm:presLayoutVars>
      </dgm:prSet>
      <dgm:spPr/>
      <dgm:t>
        <a:bodyPr/>
        <a:lstStyle/>
        <a:p>
          <a:endParaRPr lang="tr-TR"/>
        </a:p>
      </dgm:t>
    </dgm:pt>
    <dgm:pt modelId="{E8B394ED-4FEB-E34F-B9D5-0CA8A6C9F489}" type="pres">
      <dgm:prSet presAssocID="{78AEC783-9C34-488F-935B-8A6CF07D1DB9}" presName="hierChild2" presStyleCnt="0"/>
      <dgm:spPr/>
    </dgm:pt>
  </dgm:ptLst>
  <dgm:cxnLst>
    <dgm:cxn modelId="{77A86E71-453B-9448-A439-8DB4BB57D3A0}" type="presOf" srcId="{FD0D8EC7-13D8-47A6-BF95-7D0EE0770A48}" destId="{4B1FD637-B68F-2746-BEED-497C25E39047}" srcOrd="0" destOrd="0" presId="urn:microsoft.com/office/officeart/2005/8/layout/hierarchy1"/>
    <dgm:cxn modelId="{1DE82EAA-DB6F-4381-8DEB-924D0F15F40B}" srcId="{FD0D8EC7-13D8-47A6-BF95-7D0EE0770A48}" destId="{78AEC783-9C34-488F-935B-8A6CF07D1DB9}" srcOrd="2" destOrd="0" parTransId="{D0A0BCCB-97DA-4FC3-BD3B-CE89340B55AD}" sibTransId="{6DED5742-FABE-4BEC-AFB1-E1587D68CD49}"/>
    <dgm:cxn modelId="{D509B18F-4C76-4749-8AAE-4B93E1AB9872}" type="presOf" srcId="{78AEC783-9C34-488F-935B-8A6CF07D1DB9}" destId="{CC86B51D-9CFF-B648-B99B-C2DDC2ECDB50}" srcOrd="0" destOrd="0" presId="urn:microsoft.com/office/officeart/2005/8/layout/hierarchy1"/>
    <dgm:cxn modelId="{F9087E78-7555-4816-8DB8-D6F6AD9F5CD2}" srcId="{FD0D8EC7-13D8-47A6-BF95-7D0EE0770A48}" destId="{023AFDC9-986D-4C51-B56B-3CAC05ADA6C5}" srcOrd="0" destOrd="0" parTransId="{7961D584-397F-4888-9501-1027AD2A839B}" sibTransId="{2EC8FEB1-8394-4823-BFD5-265812739E91}"/>
    <dgm:cxn modelId="{D282D333-1F1D-4237-B8BD-58912DF94A54}" srcId="{FD0D8EC7-13D8-47A6-BF95-7D0EE0770A48}" destId="{97EEB217-24D7-4E84-AB89-D0F18F674A47}" srcOrd="1" destOrd="0" parTransId="{DB7045A9-F530-4522-A4C0-B324B25D4505}" sibTransId="{93E30F10-155D-4EC1-BDC4-BD0BD1CF098B}"/>
    <dgm:cxn modelId="{2ABF513E-4052-8340-853E-5FA48004BAAC}" type="presOf" srcId="{023AFDC9-986D-4C51-B56B-3CAC05ADA6C5}" destId="{9C3F7D34-29DC-894D-8CA2-B08763150B56}" srcOrd="0" destOrd="0" presId="urn:microsoft.com/office/officeart/2005/8/layout/hierarchy1"/>
    <dgm:cxn modelId="{D457F18B-8D36-4C4E-8B3F-B21C8942F362}" type="presOf" srcId="{97EEB217-24D7-4E84-AB89-D0F18F674A47}" destId="{2A8084DE-AA5A-9E40-91C7-B486791CD64D}" srcOrd="0" destOrd="0" presId="urn:microsoft.com/office/officeart/2005/8/layout/hierarchy1"/>
    <dgm:cxn modelId="{C1B201F0-6F58-3A47-98C2-5D043FE80222}" type="presParOf" srcId="{4B1FD637-B68F-2746-BEED-497C25E39047}" destId="{809BE2B1-B655-9A4A-B63A-D66FB64BFE59}" srcOrd="0" destOrd="0" presId="urn:microsoft.com/office/officeart/2005/8/layout/hierarchy1"/>
    <dgm:cxn modelId="{3A7EA452-ECB4-4446-B639-E267D5519E24}" type="presParOf" srcId="{809BE2B1-B655-9A4A-B63A-D66FB64BFE59}" destId="{2C36B2C8-3C41-6246-8CE1-7B40F0007F24}" srcOrd="0" destOrd="0" presId="urn:microsoft.com/office/officeart/2005/8/layout/hierarchy1"/>
    <dgm:cxn modelId="{09AAFD95-6E88-3746-91F2-444334591BE9}" type="presParOf" srcId="{2C36B2C8-3C41-6246-8CE1-7B40F0007F24}" destId="{EA18DCF9-EF2E-8C4A-91BF-F187D32C74B2}" srcOrd="0" destOrd="0" presId="urn:microsoft.com/office/officeart/2005/8/layout/hierarchy1"/>
    <dgm:cxn modelId="{6C07B609-5253-2E4F-95DD-F63687F099B5}" type="presParOf" srcId="{2C36B2C8-3C41-6246-8CE1-7B40F0007F24}" destId="{9C3F7D34-29DC-894D-8CA2-B08763150B56}" srcOrd="1" destOrd="0" presId="urn:microsoft.com/office/officeart/2005/8/layout/hierarchy1"/>
    <dgm:cxn modelId="{36F8C23D-0AD5-4A46-8B96-9C641BF2110B}" type="presParOf" srcId="{809BE2B1-B655-9A4A-B63A-D66FB64BFE59}" destId="{061F8190-6283-8C40-854A-DA36FF51D948}" srcOrd="1" destOrd="0" presId="urn:microsoft.com/office/officeart/2005/8/layout/hierarchy1"/>
    <dgm:cxn modelId="{A3DD4C48-C97E-3D42-A1FF-43A28998440F}" type="presParOf" srcId="{4B1FD637-B68F-2746-BEED-497C25E39047}" destId="{186D6208-1445-0E4C-A4F9-F9A17B7EC504}" srcOrd="1" destOrd="0" presId="urn:microsoft.com/office/officeart/2005/8/layout/hierarchy1"/>
    <dgm:cxn modelId="{91588D4E-2978-A846-88F7-598A954B9C4A}" type="presParOf" srcId="{186D6208-1445-0E4C-A4F9-F9A17B7EC504}" destId="{2C3B7B25-8D54-CB47-A8E9-FE19252F8409}" srcOrd="0" destOrd="0" presId="urn:microsoft.com/office/officeart/2005/8/layout/hierarchy1"/>
    <dgm:cxn modelId="{03E6FEE6-A351-9149-A873-543DC82DC6F5}" type="presParOf" srcId="{2C3B7B25-8D54-CB47-A8E9-FE19252F8409}" destId="{9157F716-BC68-E74F-B9EE-8174DF901887}" srcOrd="0" destOrd="0" presId="urn:microsoft.com/office/officeart/2005/8/layout/hierarchy1"/>
    <dgm:cxn modelId="{1D1D6DC5-C408-404B-A239-EF01F0E37F33}" type="presParOf" srcId="{2C3B7B25-8D54-CB47-A8E9-FE19252F8409}" destId="{2A8084DE-AA5A-9E40-91C7-B486791CD64D}" srcOrd="1" destOrd="0" presId="urn:microsoft.com/office/officeart/2005/8/layout/hierarchy1"/>
    <dgm:cxn modelId="{1190B97F-CFFD-B146-A125-37E5D0E47AB2}" type="presParOf" srcId="{186D6208-1445-0E4C-A4F9-F9A17B7EC504}" destId="{ACBA60AA-5CB0-C943-87EF-783A4FD97F22}" srcOrd="1" destOrd="0" presId="urn:microsoft.com/office/officeart/2005/8/layout/hierarchy1"/>
    <dgm:cxn modelId="{994AEA81-0B43-D747-84A9-45ECF8A2C2FC}" type="presParOf" srcId="{4B1FD637-B68F-2746-BEED-497C25E39047}" destId="{865C2D77-09F9-194B-AB98-C6F9F98C7800}" srcOrd="2" destOrd="0" presId="urn:microsoft.com/office/officeart/2005/8/layout/hierarchy1"/>
    <dgm:cxn modelId="{04035447-AFB1-9740-BC4C-BDA0D089757E}" type="presParOf" srcId="{865C2D77-09F9-194B-AB98-C6F9F98C7800}" destId="{450E643B-3FA7-F84F-AEDF-EF4769DD37CE}" srcOrd="0" destOrd="0" presId="urn:microsoft.com/office/officeart/2005/8/layout/hierarchy1"/>
    <dgm:cxn modelId="{86DB731F-0758-DA43-9F09-9F965933FC25}" type="presParOf" srcId="{450E643B-3FA7-F84F-AEDF-EF4769DD37CE}" destId="{F13806FD-6377-8046-B5BA-2CB545027CA2}" srcOrd="0" destOrd="0" presId="urn:microsoft.com/office/officeart/2005/8/layout/hierarchy1"/>
    <dgm:cxn modelId="{E6922757-B8CB-F242-8434-F8BB2CA483FD}" type="presParOf" srcId="{450E643B-3FA7-F84F-AEDF-EF4769DD37CE}" destId="{CC86B51D-9CFF-B648-B99B-C2DDC2ECDB50}" srcOrd="1" destOrd="0" presId="urn:microsoft.com/office/officeart/2005/8/layout/hierarchy1"/>
    <dgm:cxn modelId="{4523EB6F-B824-0C48-8A43-387B164D5346}" type="presParOf" srcId="{865C2D77-09F9-194B-AB98-C6F9F98C7800}" destId="{E8B394ED-4FEB-E34F-B9D5-0CA8A6C9F48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9F9B89-5A48-4490-B3FB-D5C82866B247}" type="datetimeFigureOut">
              <a:rPr lang="tr-TR" smtClean="0"/>
              <a:t>7.05.2021</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4F5AA6-E94B-4C3A-B561-C320001BA0BE}" type="slidenum">
              <a:rPr lang="tr-TR" smtClean="0"/>
              <a:t>‹#›</a:t>
            </a:fld>
            <a:endParaRPr lang="tr-TR"/>
          </a:p>
        </p:txBody>
      </p:sp>
    </p:spTree>
    <p:extLst>
      <p:ext uri="{BB962C8B-B14F-4D97-AF65-F5344CB8AC3E}">
        <p14:creationId xmlns:p14="http://schemas.microsoft.com/office/powerpoint/2010/main" val="3513123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114F5AA6-E94B-4C3A-B561-C320001BA0BE}" type="slidenum">
              <a:rPr lang="tr-TR" smtClean="0"/>
              <a:t>15</a:t>
            </a:fld>
            <a:endParaRPr lang="tr-TR"/>
          </a:p>
        </p:txBody>
      </p:sp>
    </p:spTree>
    <p:extLst>
      <p:ext uri="{BB962C8B-B14F-4D97-AF65-F5344CB8AC3E}">
        <p14:creationId xmlns:p14="http://schemas.microsoft.com/office/powerpoint/2010/main" val="2095740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40</a:t>
            </a:fld>
            <a:endParaRPr lang="tr-TR"/>
          </a:p>
        </p:txBody>
      </p:sp>
    </p:spTree>
    <p:extLst>
      <p:ext uri="{BB962C8B-B14F-4D97-AF65-F5344CB8AC3E}">
        <p14:creationId xmlns:p14="http://schemas.microsoft.com/office/powerpoint/2010/main" val="213451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41</a:t>
            </a:fld>
            <a:endParaRPr lang="tr-TR"/>
          </a:p>
        </p:txBody>
      </p:sp>
    </p:spTree>
    <p:extLst>
      <p:ext uri="{BB962C8B-B14F-4D97-AF65-F5344CB8AC3E}">
        <p14:creationId xmlns:p14="http://schemas.microsoft.com/office/powerpoint/2010/main" val="901463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42</a:t>
            </a:fld>
            <a:endParaRPr lang="tr-TR"/>
          </a:p>
        </p:txBody>
      </p:sp>
    </p:spTree>
    <p:extLst>
      <p:ext uri="{BB962C8B-B14F-4D97-AF65-F5344CB8AC3E}">
        <p14:creationId xmlns:p14="http://schemas.microsoft.com/office/powerpoint/2010/main" val="64881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43</a:t>
            </a:fld>
            <a:endParaRPr lang="tr-TR"/>
          </a:p>
        </p:txBody>
      </p:sp>
    </p:spTree>
    <p:extLst>
      <p:ext uri="{BB962C8B-B14F-4D97-AF65-F5344CB8AC3E}">
        <p14:creationId xmlns:p14="http://schemas.microsoft.com/office/powerpoint/2010/main" val="3276924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44</a:t>
            </a:fld>
            <a:endParaRPr lang="tr-TR"/>
          </a:p>
        </p:txBody>
      </p:sp>
    </p:spTree>
    <p:extLst>
      <p:ext uri="{BB962C8B-B14F-4D97-AF65-F5344CB8AC3E}">
        <p14:creationId xmlns:p14="http://schemas.microsoft.com/office/powerpoint/2010/main" val="4145984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45</a:t>
            </a:fld>
            <a:endParaRPr lang="tr-TR"/>
          </a:p>
        </p:txBody>
      </p:sp>
    </p:spTree>
    <p:extLst>
      <p:ext uri="{BB962C8B-B14F-4D97-AF65-F5344CB8AC3E}">
        <p14:creationId xmlns:p14="http://schemas.microsoft.com/office/powerpoint/2010/main" val="2236231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46</a:t>
            </a:fld>
            <a:endParaRPr lang="tr-TR"/>
          </a:p>
        </p:txBody>
      </p:sp>
    </p:spTree>
    <p:extLst>
      <p:ext uri="{BB962C8B-B14F-4D97-AF65-F5344CB8AC3E}">
        <p14:creationId xmlns:p14="http://schemas.microsoft.com/office/powerpoint/2010/main" val="2012206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47</a:t>
            </a:fld>
            <a:endParaRPr lang="tr-TR"/>
          </a:p>
        </p:txBody>
      </p:sp>
    </p:spTree>
    <p:extLst>
      <p:ext uri="{BB962C8B-B14F-4D97-AF65-F5344CB8AC3E}">
        <p14:creationId xmlns:p14="http://schemas.microsoft.com/office/powerpoint/2010/main" val="288737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32</a:t>
            </a:fld>
            <a:endParaRPr lang="tr-TR"/>
          </a:p>
        </p:txBody>
      </p:sp>
    </p:spTree>
    <p:extLst>
      <p:ext uri="{BB962C8B-B14F-4D97-AF65-F5344CB8AC3E}">
        <p14:creationId xmlns:p14="http://schemas.microsoft.com/office/powerpoint/2010/main" val="2527717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33</a:t>
            </a:fld>
            <a:endParaRPr lang="tr-TR"/>
          </a:p>
        </p:txBody>
      </p:sp>
    </p:spTree>
    <p:extLst>
      <p:ext uri="{BB962C8B-B14F-4D97-AF65-F5344CB8AC3E}">
        <p14:creationId xmlns:p14="http://schemas.microsoft.com/office/powerpoint/2010/main" val="1800653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34</a:t>
            </a:fld>
            <a:endParaRPr lang="tr-TR"/>
          </a:p>
        </p:txBody>
      </p:sp>
    </p:spTree>
    <p:extLst>
      <p:ext uri="{BB962C8B-B14F-4D97-AF65-F5344CB8AC3E}">
        <p14:creationId xmlns:p14="http://schemas.microsoft.com/office/powerpoint/2010/main" val="2854598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35</a:t>
            </a:fld>
            <a:endParaRPr lang="tr-TR"/>
          </a:p>
        </p:txBody>
      </p:sp>
    </p:spTree>
    <p:extLst>
      <p:ext uri="{BB962C8B-B14F-4D97-AF65-F5344CB8AC3E}">
        <p14:creationId xmlns:p14="http://schemas.microsoft.com/office/powerpoint/2010/main" val="327619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36</a:t>
            </a:fld>
            <a:endParaRPr lang="tr-TR"/>
          </a:p>
        </p:txBody>
      </p:sp>
    </p:spTree>
    <p:extLst>
      <p:ext uri="{BB962C8B-B14F-4D97-AF65-F5344CB8AC3E}">
        <p14:creationId xmlns:p14="http://schemas.microsoft.com/office/powerpoint/2010/main" val="3031377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37</a:t>
            </a:fld>
            <a:endParaRPr lang="tr-TR"/>
          </a:p>
        </p:txBody>
      </p:sp>
    </p:spTree>
    <p:extLst>
      <p:ext uri="{BB962C8B-B14F-4D97-AF65-F5344CB8AC3E}">
        <p14:creationId xmlns:p14="http://schemas.microsoft.com/office/powerpoint/2010/main" val="706266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38</a:t>
            </a:fld>
            <a:endParaRPr lang="tr-TR"/>
          </a:p>
        </p:txBody>
      </p:sp>
    </p:spTree>
    <p:extLst>
      <p:ext uri="{BB962C8B-B14F-4D97-AF65-F5344CB8AC3E}">
        <p14:creationId xmlns:p14="http://schemas.microsoft.com/office/powerpoint/2010/main" val="2376997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14F5AA6-E94B-4C3A-B561-C320001BA0BE}" type="slidenum">
              <a:rPr lang="tr-TR" smtClean="0"/>
              <a:t>39</a:t>
            </a:fld>
            <a:endParaRPr lang="tr-TR"/>
          </a:p>
        </p:txBody>
      </p:sp>
    </p:spTree>
    <p:extLst>
      <p:ext uri="{BB962C8B-B14F-4D97-AF65-F5344CB8AC3E}">
        <p14:creationId xmlns:p14="http://schemas.microsoft.com/office/powerpoint/2010/main" val="1334819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7" name="Date Placeholder 6"/>
          <p:cNvSpPr>
            <a:spLocks noGrp="1"/>
          </p:cNvSpPr>
          <p:nvPr>
            <p:ph type="dt" sz="half" idx="10"/>
          </p:nvPr>
        </p:nvSpPr>
        <p:spPr/>
        <p:txBody>
          <a:bodyPr/>
          <a:lstStyle/>
          <a:p>
            <a:fld id="{FBBB4E7C-4CF4-4539-B368-F9BC4FA64241}" type="datetimeFigureOut">
              <a:rPr lang="tr-TR" smtClean="0"/>
              <a:t>7.05.2021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CCD5398-7B1B-41CF-B90A-D0322261B05B}" type="slidenum">
              <a:rPr lang="tr-TR" smtClean="0"/>
              <a:t>‹#›</a:t>
            </a:fld>
            <a:endParaRPr lang="tr-TR"/>
          </a:p>
        </p:txBody>
      </p:sp>
    </p:spTree>
    <p:extLst>
      <p:ext uri="{BB962C8B-B14F-4D97-AF65-F5344CB8AC3E}">
        <p14:creationId xmlns:p14="http://schemas.microsoft.com/office/powerpoint/2010/main" val="47120273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BBB4E7C-4CF4-4539-B368-F9BC4FA64241}" type="datetimeFigureOut">
              <a:rPr lang="tr-TR" smtClean="0"/>
              <a:t>7.05.2021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CCD5398-7B1B-41CF-B90A-D0322261B05B}" type="slidenum">
              <a:rPr lang="tr-TR" smtClean="0"/>
              <a:t>‹#›</a:t>
            </a:fld>
            <a:endParaRPr lang="tr-TR"/>
          </a:p>
        </p:txBody>
      </p:sp>
    </p:spTree>
    <p:extLst>
      <p:ext uri="{BB962C8B-B14F-4D97-AF65-F5344CB8AC3E}">
        <p14:creationId xmlns:p14="http://schemas.microsoft.com/office/powerpoint/2010/main" val="292930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BBB4E7C-4CF4-4539-B368-F9BC4FA64241}" type="datetimeFigureOut">
              <a:rPr lang="tr-TR" smtClean="0"/>
              <a:t>7.05.2021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CCD5398-7B1B-41CF-B90A-D0322261B05B}" type="slidenum">
              <a:rPr lang="tr-TR" smtClean="0"/>
              <a:t>‹#›</a:t>
            </a:fld>
            <a:endParaRPr lang="tr-TR"/>
          </a:p>
        </p:txBody>
      </p:sp>
    </p:spTree>
    <p:extLst>
      <p:ext uri="{BB962C8B-B14F-4D97-AF65-F5344CB8AC3E}">
        <p14:creationId xmlns:p14="http://schemas.microsoft.com/office/powerpoint/2010/main" val="3373245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FBBB4E7C-4CF4-4539-B368-F9BC4FA64241}" type="datetimeFigureOut">
              <a:rPr lang="tr-TR" smtClean="0"/>
              <a:t>7.05.2021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CCD5398-7B1B-41CF-B90A-D0322261B05B}" type="slidenum">
              <a:rPr lang="tr-TR" smtClean="0"/>
              <a:t>‹#›</a:t>
            </a:fld>
            <a:endParaRPr lang="tr-TR"/>
          </a:p>
        </p:txBody>
      </p:sp>
    </p:spTree>
    <p:extLst>
      <p:ext uri="{BB962C8B-B14F-4D97-AF65-F5344CB8AC3E}">
        <p14:creationId xmlns:p14="http://schemas.microsoft.com/office/powerpoint/2010/main" val="2945456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7" name="Date Placeholder 6"/>
          <p:cNvSpPr>
            <a:spLocks noGrp="1"/>
          </p:cNvSpPr>
          <p:nvPr>
            <p:ph type="dt" sz="half" idx="10"/>
          </p:nvPr>
        </p:nvSpPr>
        <p:spPr/>
        <p:txBody>
          <a:bodyPr/>
          <a:lstStyle/>
          <a:p>
            <a:fld id="{FBBB4E7C-4CF4-4539-B368-F9BC4FA64241}" type="datetimeFigureOut">
              <a:rPr lang="tr-TR" smtClean="0"/>
              <a:t>7.05.2021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CCD5398-7B1B-41CF-B90A-D0322261B05B}" type="slidenum">
              <a:rPr lang="tr-TR" smtClean="0"/>
              <a:t>‹#›</a:t>
            </a:fld>
            <a:endParaRPr lang="tr-TR"/>
          </a:p>
        </p:txBody>
      </p:sp>
    </p:spTree>
    <p:extLst>
      <p:ext uri="{BB962C8B-B14F-4D97-AF65-F5344CB8AC3E}">
        <p14:creationId xmlns:p14="http://schemas.microsoft.com/office/powerpoint/2010/main" val="41632550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8" name="Date Placeholder 7"/>
          <p:cNvSpPr>
            <a:spLocks noGrp="1"/>
          </p:cNvSpPr>
          <p:nvPr>
            <p:ph type="dt" sz="half" idx="10"/>
          </p:nvPr>
        </p:nvSpPr>
        <p:spPr/>
        <p:txBody>
          <a:bodyPr/>
          <a:lstStyle/>
          <a:p>
            <a:fld id="{FBBB4E7C-4CF4-4539-B368-F9BC4FA64241}" type="datetimeFigureOut">
              <a:rPr lang="tr-TR" smtClean="0"/>
              <a:t>7.05.2021</a:t>
            </a:fld>
            <a:endParaRPr lang="tr-TR"/>
          </a:p>
        </p:txBody>
      </p:sp>
      <p:sp>
        <p:nvSpPr>
          <p:cNvPr id="9" name="Footer Placeholder 8"/>
          <p:cNvSpPr>
            <a:spLocks noGrp="1"/>
          </p:cNvSpPr>
          <p:nvPr>
            <p:ph type="ftr" sz="quarter" idx="11"/>
          </p:nvPr>
        </p:nvSpPr>
        <p:spPr/>
        <p:txBody>
          <a:bodyPr/>
          <a:lstStyle/>
          <a:p>
            <a:endParaRPr lang="tr-TR"/>
          </a:p>
        </p:txBody>
      </p:sp>
      <p:sp>
        <p:nvSpPr>
          <p:cNvPr id="10" name="Slide Number Placeholder 9"/>
          <p:cNvSpPr>
            <a:spLocks noGrp="1"/>
          </p:cNvSpPr>
          <p:nvPr>
            <p:ph type="sldNum" sz="quarter" idx="12"/>
          </p:nvPr>
        </p:nvSpPr>
        <p:spPr/>
        <p:txBody>
          <a:bodyPr/>
          <a:lstStyle/>
          <a:p>
            <a:fld id="{3CCD5398-7B1B-41CF-B90A-D0322261B05B}" type="slidenum">
              <a:rPr lang="tr-TR" smtClean="0"/>
              <a:t>‹#›</a:t>
            </a:fld>
            <a:endParaRPr lang="tr-TR"/>
          </a:p>
        </p:txBody>
      </p:sp>
    </p:spTree>
    <p:extLst>
      <p:ext uri="{BB962C8B-B14F-4D97-AF65-F5344CB8AC3E}">
        <p14:creationId xmlns:p14="http://schemas.microsoft.com/office/powerpoint/2010/main" val="310677520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1583436" y="3143250"/>
            <a:ext cx="4270248" cy="2596776"/>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7" name="Date Placeholder 6"/>
          <p:cNvSpPr>
            <a:spLocks noGrp="1"/>
          </p:cNvSpPr>
          <p:nvPr>
            <p:ph type="dt" sz="half" idx="10"/>
          </p:nvPr>
        </p:nvSpPr>
        <p:spPr/>
        <p:txBody>
          <a:bodyPr/>
          <a:lstStyle/>
          <a:p>
            <a:fld id="{FBBB4E7C-4CF4-4539-B368-F9BC4FA64241}" type="datetimeFigureOut">
              <a:rPr lang="tr-TR" smtClean="0"/>
              <a:t>7.05.2021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CCD5398-7B1B-41CF-B90A-D0322261B05B}" type="slidenum">
              <a:rPr lang="tr-TR" smtClean="0"/>
              <a:t>‹#›</a:t>
            </a:fld>
            <a:endParaRPr lang="tr-TR"/>
          </a:p>
        </p:txBody>
      </p:sp>
      <p:sp>
        <p:nvSpPr>
          <p:cNvPr id="10" name="Title 9"/>
          <p:cNvSpPr>
            <a:spLocks noGrp="1"/>
          </p:cNvSpPr>
          <p:nvPr>
            <p:ph type="title"/>
          </p:nvPr>
        </p:nvSpPr>
        <p:spPr/>
        <p:txBody>
          <a:bodyPr/>
          <a:lstStyle/>
          <a:p>
            <a:r>
              <a:rPr lang="tr-TR"/>
              <a:t>Asıl başlık stilini düzenlemek için tıklayın</a:t>
            </a:r>
            <a:endParaRPr lang="en-US" dirty="0"/>
          </a:p>
        </p:txBody>
      </p:sp>
    </p:spTree>
    <p:extLst>
      <p:ext uri="{BB962C8B-B14F-4D97-AF65-F5344CB8AC3E}">
        <p14:creationId xmlns:p14="http://schemas.microsoft.com/office/powerpoint/2010/main" val="1814720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FBBB4E7C-4CF4-4539-B368-F9BC4FA64241}" type="datetimeFigureOut">
              <a:rPr lang="tr-TR" smtClean="0"/>
              <a:t>7.05.2021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CCD5398-7B1B-41CF-B90A-D0322261B05B}" type="slidenum">
              <a:rPr lang="tr-TR" smtClean="0"/>
              <a:t>‹#›</a:t>
            </a:fld>
            <a:endParaRPr lang="tr-TR"/>
          </a:p>
        </p:txBody>
      </p:sp>
    </p:spTree>
    <p:extLst>
      <p:ext uri="{BB962C8B-B14F-4D97-AF65-F5344CB8AC3E}">
        <p14:creationId xmlns:p14="http://schemas.microsoft.com/office/powerpoint/2010/main" val="3257258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B4E7C-4CF4-4539-B368-F9BC4FA64241}" type="datetimeFigureOut">
              <a:rPr lang="tr-TR" smtClean="0"/>
              <a:t>7.05.2021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CCD5398-7B1B-41CF-B90A-D0322261B05B}" type="slidenum">
              <a:rPr lang="tr-TR" smtClean="0"/>
              <a:t>‹#›</a:t>
            </a:fld>
            <a:endParaRPr lang="tr-TR"/>
          </a:p>
        </p:txBody>
      </p:sp>
    </p:spTree>
    <p:extLst>
      <p:ext uri="{BB962C8B-B14F-4D97-AF65-F5344CB8AC3E}">
        <p14:creationId xmlns:p14="http://schemas.microsoft.com/office/powerpoint/2010/main" val="212184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tr-TR"/>
              <a:t>Asıl başlık stilini düzenlemek için tıklayın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9" name="Date Placeholder 8"/>
          <p:cNvSpPr>
            <a:spLocks noGrp="1"/>
          </p:cNvSpPr>
          <p:nvPr>
            <p:ph type="dt" sz="half" idx="10"/>
          </p:nvPr>
        </p:nvSpPr>
        <p:spPr/>
        <p:txBody>
          <a:bodyPr/>
          <a:lstStyle/>
          <a:p>
            <a:fld id="{FBBB4E7C-4CF4-4539-B368-F9BC4FA64241}" type="datetimeFigureOut">
              <a:rPr lang="tr-TR" smtClean="0"/>
              <a:t>7.05.2021</a:t>
            </a:fld>
            <a:endParaRPr lang="tr-T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tr-TR"/>
          </a:p>
        </p:txBody>
      </p:sp>
      <p:sp>
        <p:nvSpPr>
          <p:cNvPr id="11" name="Slide Number Placeholder 10"/>
          <p:cNvSpPr>
            <a:spLocks noGrp="1"/>
          </p:cNvSpPr>
          <p:nvPr>
            <p:ph type="sldNum" sz="quarter" idx="12"/>
          </p:nvPr>
        </p:nvSpPr>
        <p:spPr/>
        <p:txBody>
          <a:bodyPr/>
          <a:lstStyle/>
          <a:p>
            <a:fld id="{3CCD5398-7B1B-41CF-B90A-D0322261B05B}" type="slidenum">
              <a:rPr lang="tr-TR" smtClean="0"/>
              <a:t>‹#›</a:t>
            </a:fld>
            <a:endParaRPr lang="tr-TR"/>
          </a:p>
        </p:txBody>
      </p:sp>
    </p:spTree>
    <p:extLst>
      <p:ext uri="{BB962C8B-B14F-4D97-AF65-F5344CB8AC3E}">
        <p14:creationId xmlns:p14="http://schemas.microsoft.com/office/powerpoint/2010/main" val="416378133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BBB4E7C-4CF4-4539-B368-F9BC4FA64241}" type="datetimeFigureOut">
              <a:rPr lang="tr-TR" smtClean="0"/>
              <a:t>7.05.2021</a:t>
            </a:fld>
            <a:endParaRPr lang="tr-T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tr-TR"/>
          </a:p>
        </p:txBody>
      </p:sp>
      <p:sp>
        <p:nvSpPr>
          <p:cNvPr id="10" name="Slide Number Placeholder 9"/>
          <p:cNvSpPr>
            <a:spLocks noGrp="1"/>
          </p:cNvSpPr>
          <p:nvPr>
            <p:ph type="sldNum" sz="quarter" idx="12"/>
          </p:nvPr>
        </p:nvSpPr>
        <p:spPr/>
        <p:txBody>
          <a:bodyPr/>
          <a:lstStyle/>
          <a:p>
            <a:fld id="{3CCD5398-7B1B-41CF-B90A-D0322261B05B}" type="slidenum">
              <a:rPr lang="tr-TR" smtClean="0"/>
              <a:t>‹#›</a:t>
            </a:fld>
            <a:endParaRPr lang="tr-TR"/>
          </a:p>
        </p:txBody>
      </p:sp>
    </p:spTree>
    <p:extLst>
      <p:ext uri="{BB962C8B-B14F-4D97-AF65-F5344CB8AC3E}">
        <p14:creationId xmlns:p14="http://schemas.microsoft.com/office/powerpoint/2010/main" val="453744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BBB4E7C-4CF4-4539-B368-F9BC4FA64241}" type="datetimeFigureOut">
              <a:rPr lang="tr-TR" smtClean="0"/>
              <a:t>7.05.2021</a:t>
            </a:fld>
            <a:endParaRPr lang="tr-T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tr-T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3CCD5398-7B1B-41CF-B90A-D0322261B05B}" type="slidenum">
              <a:rPr lang="tr-TR" smtClean="0"/>
              <a:t>‹#›</a:t>
            </a:fld>
            <a:endParaRPr lang="tr-TR"/>
          </a:p>
        </p:txBody>
      </p:sp>
    </p:spTree>
    <p:extLst>
      <p:ext uri="{BB962C8B-B14F-4D97-AF65-F5344CB8AC3E}">
        <p14:creationId xmlns:p14="http://schemas.microsoft.com/office/powerpoint/2010/main" val="54014451"/>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prepsis.yildiz.edu.tr/Account/Logi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kalite.yildiz.edu.tr/"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kalite.yildiz.edu.t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ybd.yildiz.edu.tr/sayfa/2/S%C4%B1k%C3%A7a-Sorulan-Sorular/170"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4463512" y="4138047"/>
            <a:ext cx="7353410" cy="2406813"/>
          </a:xfrm>
          <a:noFill/>
        </p:spPr>
        <p:txBody>
          <a:bodyPr>
            <a:normAutofit/>
          </a:bodyPr>
          <a:lstStyle/>
          <a:p>
            <a:r>
              <a:rPr lang="tr-TR" b="1" dirty="0">
                <a:ln w="6600">
                  <a:solidFill>
                    <a:schemeClr val="accent2"/>
                  </a:solidFill>
                  <a:prstDash val="solid"/>
                </a:ln>
                <a:solidFill>
                  <a:srgbClr val="FFFFFF"/>
                </a:solidFill>
                <a:effectLst>
                  <a:outerShdw dist="38100" dir="2700000" algn="tl" rotWithShape="0">
                    <a:schemeClr val="accent2"/>
                  </a:outerShdw>
                </a:effectLst>
              </a:rPr>
              <a:t>YABANCI DİLLER YÜKSEKOKULU</a:t>
            </a:r>
          </a:p>
          <a:p>
            <a:r>
              <a:rPr lang="tr-TR" b="1" dirty="0">
                <a:ln w="6600">
                  <a:solidFill>
                    <a:schemeClr val="accent2"/>
                  </a:solidFill>
                  <a:prstDash val="solid"/>
                </a:ln>
                <a:solidFill>
                  <a:srgbClr val="FFFFFF"/>
                </a:solidFill>
                <a:effectLst>
                  <a:outerShdw dist="38100" dir="2700000" algn="tl" rotWithShape="0">
                    <a:schemeClr val="accent2"/>
                  </a:outerShdw>
                </a:effectLst>
              </a:rPr>
              <a:t>2020-2021 AKADEMİK YILI</a:t>
            </a:r>
          </a:p>
          <a:p>
            <a:r>
              <a:rPr lang="tr-TR" b="1" dirty="0">
                <a:ln w="6600">
                  <a:solidFill>
                    <a:schemeClr val="accent2"/>
                  </a:solidFill>
                  <a:prstDash val="solid"/>
                </a:ln>
                <a:solidFill>
                  <a:srgbClr val="FFFFFF"/>
                </a:solidFill>
                <a:effectLst>
                  <a:outerShdw dist="38100" dir="2700000" algn="tl" rotWithShape="0">
                    <a:schemeClr val="accent2"/>
                  </a:outerShdw>
                </a:effectLst>
              </a:rPr>
              <a:t>TEMEL İNGİLİZCE BÖLÜMÜ ORYANTASYON PROGRAMI</a:t>
            </a:r>
          </a:p>
          <a:p>
            <a:r>
              <a:rPr lang="tr-TR" b="1" dirty="0">
                <a:ln w="6600">
                  <a:solidFill>
                    <a:schemeClr val="accent2"/>
                  </a:solidFill>
                  <a:prstDash val="solid"/>
                </a:ln>
                <a:solidFill>
                  <a:srgbClr val="FFFFFF"/>
                </a:solidFill>
                <a:effectLst>
                  <a:outerShdw dist="38100" dir="2700000" algn="tl" rotWithShape="0">
                    <a:schemeClr val="accent2"/>
                  </a:outerShdw>
                </a:effectLst>
              </a:rPr>
              <a:t>05 Ekim 2020</a:t>
            </a:r>
          </a:p>
        </p:txBody>
      </p:sp>
      <p:pic>
        <p:nvPicPr>
          <p:cNvPr id="4" name="Resim 3">
            <a:extLst>
              <a:ext uri="{FF2B5EF4-FFF2-40B4-BE49-F238E27FC236}">
                <a16:creationId xmlns="" xmlns:a16="http://schemas.microsoft.com/office/drawing/2014/main" id="{1268D368-A082-4A82-913F-2CD4FB56CE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5998"/>
          <a:stretch/>
        </p:blipFill>
        <p:spPr>
          <a:xfrm>
            <a:off x="1" y="5156326"/>
            <a:ext cx="1701674" cy="1701674"/>
          </a:xfrm>
          <a:custGeom>
            <a:avLst/>
            <a:gdLst>
              <a:gd name="connsiteX0" fmla="*/ 1722118 w 3444236"/>
              <a:gd name="connsiteY0" fmla="*/ 0 h 3444236"/>
              <a:gd name="connsiteX1" fmla="*/ 3444236 w 3444236"/>
              <a:gd name="connsiteY1" fmla="*/ 1722118 h 3444236"/>
              <a:gd name="connsiteX2" fmla="*/ 1722118 w 3444236"/>
              <a:gd name="connsiteY2" fmla="*/ 3444236 h 3444236"/>
              <a:gd name="connsiteX3" fmla="*/ 0 w 3444236"/>
              <a:gd name="connsiteY3" fmla="*/ 1722118 h 3444236"/>
              <a:gd name="connsiteX4" fmla="*/ 1722118 w 3444236"/>
              <a:gd name="connsiteY4" fmla="*/ 0 h 3444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236" h="3444236">
                <a:moveTo>
                  <a:pt x="1722118" y="0"/>
                </a:moveTo>
                <a:cubicBezTo>
                  <a:pt x="2673218" y="0"/>
                  <a:pt x="3444236" y="771018"/>
                  <a:pt x="3444236" y="1722118"/>
                </a:cubicBezTo>
                <a:cubicBezTo>
                  <a:pt x="3444236" y="2673218"/>
                  <a:pt x="2673218" y="3444236"/>
                  <a:pt x="1722118" y="3444236"/>
                </a:cubicBezTo>
                <a:cubicBezTo>
                  <a:pt x="771018" y="3444236"/>
                  <a:pt x="0" y="2673218"/>
                  <a:pt x="0" y="1722118"/>
                </a:cubicBezTo>
                <a:cubicBezTo>
                  <a:pt x="0" y="771018"/>
                  <a:pt x="771018" y="0"/>
                  <a:pt x="1722118" y="0"/>
                </a:cubicBezTo>
                <a:close/>
              </a:path>
            </a:pathLst>
          </a:custGeom>
        </p:spPr>
      </p:pic>
    </p:spTree>
    <p:extLst>
      <p:ext uri="{BB962C8B-B14F-4D97-AF65-F5344CB8AC3E}">
        <p14:creationId xmlns:p14="http://schemas.microsoft.com/office/powerpoint/2010/main" val="1948851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6C2A9291-55AD-4DDC-8735-1BA5A1C98CC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752600" y="2542604"/>
            <a:ext cx="8686800" cy="1772793"/>
          </a:xfrm>
          <a:solidFill>
            <a:srgbClr val="FFFFFF"/>
          </a:solidFill>
          <a:ln>
            <a:solidFill>
              <a:srgbClr val="404040"/>
            </a:solidFill>
          </a:ln>
        </p:spPr>
        <p:txBody>
          <a:bodyPr vert="horz" wrap="square" lIns="182880" tIns="182880" rIns="182880" bIns="182880" rtlCol="0" anchor="ctr">
            <a:normAutofit/>
          </a:bodyPr>
          <a:lstStyle/>
          <a:p>
            <a:r>
              <a:rPr lang="en-US" sz="4800" b="1" kern="1200" cap="all" spc="200" baseline="0" dirty="0" err="1">
                <a:solidFill>
                  <a:srgbClr val="262626"/>
                </a:solidFill>
                <a:latin typeface="+mj-lt"/>
                <a:ea typeface="+mj-ea"/>
                <a:cs typeface="+mj-cs"/>
              </a:rPr>
              <a:t>YDYO’da</a:t>
            </a:r>
            <a:r>
              <a:rPr lang="en-US" sz="4800" b="1" kern="1200" cap="all" spc="200" baseline="0" dirty="0">
                <a:solidFill>
                  <a:srgbClr val="262626"/>
                </a:solidFill>
                <a:latin typeface="+mj-lt"/>
                <a:ea typeface="+mj-ea"/>
                <a:cs typeface="+mj-cs"/>
              </a:rPr>
              <a:t> </a:t>
            </a:r>
            <a:r>
              <a:rPr lang="en-US" sz="4800" b="1" kern="1200" cap="all" spc="200" baseline="0" dirty="0" err="1">
                <a:solidFill>
                  <a:srgbClr val="262626"/>
                </a:solidFill>
                <a:latin typeface="+mj-lt"/>
                <a:ea typeface="+mj-ea"/>
                <a:cs typeface="+mj-cs"/>
              </a:rPr>
              <a:t>kİm</a:t>
            </a:r>
            <a:r>
              <a:rPr lang="en-US" sz="4800" b="1" kern="1200" cap="all" spc="200" baseline="0" dirty="0">
                <a:solidFill>
                  <a:srgbClr val="262626"/>
                </a:solidFill>
                <a:latin typeface="+mj-lt"/>
                <a:ea typeface="+mj-ea"/>
                <a:cs typeface="+mj-cs"/>
              </a:rPr>
              <a:t> </a:t>
            </a:r>
            <a:r>
              <a:rPr lang="en-US" sz="4800" b="1" kern="1200" cap="all" spc="200" baseline="0" dirty="0" err="1">
                <a:solidFill>
                  <a:srgbClr val="262626"/>
                </a:solidFill>
                <a:latin typeface="+mj-lt"/>
                <a:ea typeface="+mj-ea"/>
                <a:cs typeface="+mj-cs"/>
              </a:rPr>
              <a:t>kİmdİr</a:t>
            </a:r>
            <a:r>
              <a:rPr lang="en-US" sz="4800" b="1" kern="1200" cap="all" spc="200" baseline="0" dirty="0">
                <a:solidFill>
                  <a:srgbClr val="262626"/>
                </a:solidFill>
                <a:latin typeface="+mj-lt"/>
                <a:ea typeface="+mj-ea"/>
                <a:cs typeface="+mj-cs"/>
              </a:rPr>
              <a:t>?</a:t>
            </a:r>
          </a:p>
        </p:txBody>
      </p:sp>
    </p:spTree>
    <p:extLst>
      <p:ext uri="{BB962C8B-B14F-4D97-AF65-F5344CB8AC3E}">
        <p14:creationId xmlns:p14="http://schemas.microsoft.com/office/powerpoint/2010/main" val="3583758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 y="0"/>
            <a:ext cx="27093333" cy="75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graphicFrame>
        <p:nvGraphicFramePr>
          <p:cNvPr id="8" name="Diyagram 7"/>
          <p:cNvGraphicFramePr/>
          <p:nvPr>
            <p:extLst>
              <p:ext uri="{D42A27DB-BD31-4B8C-83A1-F6EECF244321}">
                <p14:modId xmlns:p14="http://schemas.microsoft.com/office/powerpoint/2010/main" val="3780352396"/>
              </p:ext>
            </p:extLst>
          </p:nvPr>
        </p:nvGraphicFramePr>
        <p:xfrm>
          <a:off x="0" y="-1"/>
          <a:ext cx="12192000"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6"/>
          <p:cNvSpPr>
            <a:spLocks noChangeArrowheads="1"/>
          </p:cNvSpPr>
          <p:nvPr/>
        </p:nvSpPr>
        <p:spPr bwMode="auto">
          <a:xfrm>
            <a:off x="-1" y="4591049"/>
            <a:ext cx="27093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p>
        </p:txBody>
      </p:sp>
    </p:spTree>
    <p:extLst>
      <p:ext uri="{BB962C8B-B14F-4D97-AF65-F5344CB8AC3E}">
        <p14:creationId xmlns:p14="http://schemas.microsoft.com/office/powerpoint/2010/main" val="3842187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2231136" y="964692"/>
            <a:ext cx="7729728" cy="1188720"/>
          </a:xfrm>
        </p:spPr>
        <p:txBody>
          <a:bodyPr vert="horz" lIns="182880" tIns="182880" rIns="182880" bIns="182880" rtlCol="0" anchor="ctr">
            <a:normAutofit/>
          </a:bodyPr>
          <a:lstStyle/>
          <a:p>
            <a:r>
              <a:rPr lang="en-US" dirty="0"/>
              <a:t>2020-2021 AKADEMİK YILI TEMEL İNGİLİZCE BÖLÜMÜ AKADEMİK TAKVİMİ</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303612589"/>
              </p:ext>
            </p:extLst>
          </p:nvPr>
        </p:nvGraphicFramePr>
        <p:xfrm>
          <a:off x="2264021" y="2638044"/>
          <a:ext cx="7663959" cy="3101988"/>
        </p:xfrm>
        <a:graphic>
          <a:graphicData uri="http://schemas.openxmlformats.org/drawingml/2006/table">
            <a:tbl>
              <a:tblPr firstRow="1" firstCol="1" bandRow="1">
                <a:solidFill>
                  <a:srgbClr val="F2F2F2">
                    <a:alpha val="30196"/>
                  </a:srgbClr>
                </a:solidFill>
                <a:tableStyleId>{5C22544A-7EE6-4342-B048-85BDC9FD1C3A}</a:tableStyleId>
              </a:tblPr>
              <a:tblGrid>
                <a:gridCol w="2948232">
                  <a:extLst>
                    <a:ext uri="{9D8B030D-6E8A-4147-A177-3AD203B41FA5}">
                      <a16:colId xmlns="" xmlns:a16="http://schemas.microsoft.com/office/drawing/2014/main" val="20000"/>
                    </a:ext>
                  </a:extLst>
                </a:gridCol>
                <a:gridCol w="4715727">
                  <a:extLst>
                    <a:ext uri="{9D8B030D-6E8A-4147-A177-3AD203B41FA5}">
                      <a16:colId xmlns="" xmlns:a16="http://schemas.microsoft.com/office/drawing/2014/main" val="20001"/>
                    </a:ext>
                  </a:extLst>
                </a:gridCol>
              </a:tblGrid>
              <a:tr h="516998">
                <a:tc>
                  <a:txBody>
                    <a:bodyPr/>
                    <a:lstStyle/>
                    <a:p>
                      <a:pPr marL="228600" algn="ctr">
                        <a:lnSpc>
                          <a:spcPct val="107000"/>
                        </a:lnSpc>
                        <a:spcAft>
                          <a:spcPts val="0"/>
                        </a:spcAft>
                      </a:pPr>
                      <a:r>
                        <a:rPr lang="tr-TR" sz="16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05 Ekim 2020</a:t>
                      </a:r>
                    </a:p>
                  </a:txBody>
                  <a:tcPr marL="142245" marR="97940" marT="109419" marB="109419" anchor="ctr">
                    <a:lnL w="19050" cap="flat" cmpd="sng" algn="ctr">
                      <a:noFill/>
                      <a:prstDash val="solid"/>
                    </a:lnL>
                    <a:lnR w="12700" cmpd="sng">
                      <a:noFill/>
                    </a:lnR>
                    <a:lnT w="19050" cap="flat" cmpd="sng" algn="ctr">
                      <a:noFill/>
                      <a:prstDash val="solid"/>
                    </a:lnT>
                    <a:lnB w="38100" cmpd="sng">
                      <a:noFill/>
                    </a:lnB>
                    <a:solidFill>
                      <a:schemeClr val="accent1"/>
                    </a:solidFill>
                  </a:tcPr>
                </a:tc>
                <a:tc>
                  <a:txBody>
                    <a:bodyPr/>
                    <a:lstStyle/>
                    <a:p>
                      <a:pPr marL="228600" algn="ctr" defTabSz="457200" rtl="0" eaLnBrk="1" latinLnBrk="0" hangingPunct="1">
                        <a:lnSpc>
                          <a:spcPct val="107000"/>
                        </a:lnSpc>
                        <a:spcAft>
                          <a:spcPts val="0"/>
                        </a:spcAft>
                      </a:pPr>
                      <a:r>
                        <a:rPr lang="tr-TR" sz="1600" b="0" kern="1200" cap="none" spc="0">
                          <a:solidFill>
                            <a:schemeClr val="bg1"/>
                          </a:solidFill>
                          <a:effectLst/>
                          <a:latin typeface="+mn-lt"/>
                          <a:ea typeface="+mn-ea"/>
                          <a:cs typeface="+mn-cs"/>
                        </a:rPr>
                        <a:t>GÜZ DÖNEMİ DERSLERİ BAŞLANGICI</a:t>
                      </a:r>
                    </a:p>
                  </a:txBody>
                  <a:tcPr marL="142245" marR="97940" marT="109419" marB="109419"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 xmlns:a16="http://schemas.microsoft.com/office/drawing/2014/main" val="10000"/>
                  </a:ext>
                </a:extLst>
              </a:tr>
              <a:tr h="516998">
                <a:tc>
                  <a:txBody>
                    <a:bodyPr/>
                    <a:lstStyle/>
                    <a:p>
                      <a:pPr marL="228600" algn="ctr">
                        <a:lnSpc>
                          <a:spcPct val="107000"/>
                        </a:lnSpc>
                        <a:spcAft>
                          <a:spcPts val="0"/>
                        </a:spcAft>
                      </a:pPr>
                      <a:r>
                        <a:rPr lang="tr-TR"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15 Ocak 2021</a:t>
                      </a:r>
                    </a:p>
                  </a:txBody>
                  <a:tcPr marL="142245" marR="97940" marT="109419" marB="109419" anchor="ctr">
                    <a:lnL w="38100" cap="flat" cmpd="sng" algn="ctr">
                      <a:noFill/>
                      <a:prstDash val="solid"/>
                    </a:lnL>
                    <a:lnR w="6350" cap="flat" cmpd="sng" algn="ctr">
                      <a:solidFill>
                        <a:schemeClr val="tx1">
                          <a:lumMod val="75000"/>
                          <a:lumOff val="25000"/>
                        </a:schemeClr>
                      </a:solidFill>
                      <a:prstDash val="solid"/>
                    </a:lnR>
                    <a:lnT w="38100" cmpd="sng">
                      <a:noFill/>
                    </a:lnT>
                    <a:lnB w="6350" cap="flat" cmpd="sng" algn="ctr">
                      <a:noFill/>
                      <a:prstDash val="solid"/>
                    </a:lnB>
                    <a:solidFill>
                      <a:srgbClr val="F2F2F2">
                        <a:alpha val="30196"/>
                      </a:srgbClr>
                    </a:solidFill>
                  </a:tcPr>
                </a:tc>
                <a:tc>
                  <a:txBody>
                    <a:bodyPr/>
                    <a:lstStyle/>
                    <a:p>
                      <a:pPr marL="228600" algn="ctr">
                        <a:lnSpc>
                          <a:spcPct val="107000"/>
                        </a:lnSpc>
                        <a:spcAft>
                          <a:spcPts val="0"/>
                        </a:spcAft>
                      </a:pPr>
                      <a:r>
                        <a:rPr lang="tr-TR" sz="1600" b="1" cap="none" spc="0">
                          <a:solidFill>
                            <a:schemeClr val="tx1"/>
                          </a:solidFill>
                          <a:effectLst/>
                        </a:rPr>
                        <a:t>GÜZ DÖNEMİ DERSLERİ BİTİŞİ</a:t>
                      </a:r>
                      <a:endParaRPr lang="tr-TR" sz="16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245" marR="97940" marT="109419" marB="109419" anchor="ctr">
                    <a:lnL w="6350" cap="flat" cmpd="sng" algn="ctr">
                      <a:solidFill>
                        <a:schemeClr val="tx1">
                          <a:lumMod val="75000"/>
                          <a:lumOff val="25000"/>
                        </a:schemeClr>
                      </a:solidFill>
                      <a:prstDash val="solid"/>
                    </a:lnL>
                    <a:lnR w="38100" cap="flat" cmpd="sng" algn="ctr">
                      <a:noFill/>
                      <a:prstDash val="solid"/>
                    </a:lnR>
                    <a:lnT w="38100" cmpd="sng">
                      <a:noFill/>
                    </a:lnT>
                    <a:lnB w="6350" cap="flat" cmpd="sng" algn="ctr">
                      <a:noFill/>
                      <a:prstDash val="solid"/>
                    </a:lnB>
                    <a:solidFill>
                      <a:srgbClr val="F2F2F2">
                        <a:alpha val="30196"/>
                      </a:srgbClr>
                    </a:solidFill>
                  </a:tcPr>
                </a:tc>
                <a:extLst>
                  <a:ext uri="{0D108BD9-81ED-4DB2-BD59-A6C34878D82A}">
                    <a16:rowId xmlns="" xmlns:a16="http://schemas.microsoft.com/office/drawing/2014/main" val="10001"/>
                  </a:ext>
                </a:extLst>
              </a:tr>
              <a:tr h="516998">
                <a:tc>
                  <a:txBody>
                    <a:bodyPr/>
                    <a:lstStyle/>
                    <a:p>
                      <a:pPr marL="228600" algn="ctr">
                        <a:lnSpc>
                          <a:spcPct val="107000"/>
                        </a:lnSpc>
                        <a:spcAft>
                          <a:spcPts val="0"/>
                        </a:spcAft>
                      </a:pPr>
                      <a:r>
                        <a:rPr lang="tr-TR"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27 Ocak 2021, Çarşamba</a:t>
                      </a:r>
                    </a:p>
                  </a:txBody>
                  <a:tcPr marL="142245" marR="97940" marT="109419" marB="109419" anchor="ctr">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228600" algn="ctr">
                        <a:lnSpc>
                          <a:spcPct val="107000"/>
                        </a:lnSpc>
                        <a:spcAft>
                          <a:spcPts val="0"/>
                        </a:spcAft>
                      </a:pPr>
                      <a:r>
                        <a:rPr lang="tr-TR" sz="1600" b="1" cap="none" spc="0" dirty="0">
                          <a:solidFill>
                            <a:schemeClr val="tx1"/>
                          </a:solidFill>
                          <a:effectLst/>
                        </a:rPr>
                        <a:t>İngilizce Yeterlik Sınavı (İYS)</a:t>
                      </a:r>
                      <a:endParaRPr lang="tr-TR"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245" marR="97940" marT="109419" marB="109419" anchor="ctr">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 xmlns:a16="http://schemas.microsoft.com/office/drawing/2014/main" val="10002"/>
                  </a:ext>
                </a:extLst>
              </a:tr>
              <a:tr h="516998">
                <a:tc>
                  <a:txBody>
                    <a:bodyPr/>
                    <a:lstStyle/>
                    <a:p>
                      <a:pPr marL="228600" algn="ctr">
                        <a:lnSpc>
                          <a:spcPct val="107000"/>
                        </a:lnSpc>
                        <a:spcAft>
                          <a:spcPts val="0"/>
                        </a:spcAft>
                      </a:pPr>
                      <a:r>
                        <a:rPr lang="tr-TR" sz="1600" cap="none" spc="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08 Mart</a:t>
                      </a:r>
                      <a:r>
                        <a:rPr lang="tr-TR" sz="1600" cap="none" spc="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tr-TR" sz="1600" cap="none" spc="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2021</a:t>
                      </a:r>
                      <a:endParaRPr lang="tr-TR"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245" marR="97940" marT="109419" marB="109419" anchor="ctr">
                    <a:lnL w="38100" cap="flat" cmpd="sng" algn="ctr">
                      <a:noFill/>
                      <a:prstDash val="solid"/>
                    </a:lnL>
                    <a:lnR w="6350" cap="flat" cmpd="sng" algn="ctr">
                      <a:solidFill>
                        <a:schemeClr val="tx1">
                          <a:lumMod val="75000"/>
                          <a:lumOff val="25000"/>
                        </a:schemeClr>
                      </a:solidFill>
                      <a:prstDash val="solid"/>
                    </a:lnR>
                    <a:lnT w="12700" cmpd="sng">
                      <a:noFill/>
                      <a:prstDash val="solid"/>
                    </a:lnT>
                    <a:lnB w="6350" cap="flat" cmpd="sng" algn="ctr">
                      <a:noFill/>
                      <a:prstDash val="solid"/>
                    </a:lnB>
                    <a:solidFill>
                      <a:srgbClr val="7030A0">
                        <a:alpha val="30196"/>
                      </a:srgbClr>
                    </a:solidFill>
                  </a:tcPr>
                </a:tc>
                <a:tc>
                  <a:txBody>
                    <a:bodyPr/>
                    <a:lstStyle/>
                    <a:p>
                      <a:pPr marL="228600" algn="ctr">
                        <a:lnSpc>
                          <a:spcPct val="107000"/>
                        </a:lnSpc>
                        <a:spcAft>
                          <a:spcPts val="0"/>
                        </a:spcAft>
                      </a:pPr>
                      <a:r>
                        <a:rPr lang="tr-TR" sz="1600" b="1" cap="none" spc="0" dirty="0">
                          <a:solidFill>
                            <a:schemeClr val="tx1"/>
                          </a:solidFill>
                          <a:effectLst/>
                        </a:rPr>
                        <a:t>BAHAR DÖNEMİ DERSLERİ BAŞLANGICI</a:t>
                      </a:r>
                      <a:endParaRPr lang="tr-TR"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245" marR="97940" marT="109419" marB="109419" anchor="ctr">
                    <a:lnL w="6350" cap="flat" cmpd="sng" algn="ctr">
                      <a:solidFill>
                        <a:schemeClr val="tx1">
                          <a:lumMod val="75000"/>
                          <a:lumOff val="25000"/>
                        </a:schemeClr>
                      </a:solidFill>
                      <a:prstDash val="solid"/>
                    </a:lnL>
                    <a:lnR w="38100" cap="flat" cmpd="sng" algn="ctr">
                      <a:noFill/>
                      <a:prstDash val="solid"/>
                    </a:lnR>
                    <a:lnT w="12700" cmpd="sng">
                      <a:noFill/>
                      <a:prstDash val="solid"/>
                    </a:lnT>
                    <a:lnB w="6350" cap="flat" cmpd="sng" algn="ctr">
                      <a:noFill/>
                      <a:prstDash val="solid"/>
                    </a:lnB>
                    <a:solidFill>
                      <a:srgbClr val="7030A0">
                        <a:alpha val="30196"/>
                      </a:srgbClr>
                    </a:solidFill>
                  </a:tcPr>
                </a:tc>
                <a:extLst>
                  <a:ext uri="{0D108BD9-81ED-4DB2-BD59-A6C34878D82A}">
                    <a16:rowId xmlns="" xmlns:a16="http://schemas.microsoft.com/office/drawing/2014/main" val="10005"/>
                  </a:ext>
                </a:extLst>
              </a:tr>
              <a:tr h="516998">
                <a:tc>
                  <a:txBody>
                    <a:bodyPr/>
                    <a:lstStyle/>
                    <a:p>
                      <a:pPr marL="228600" algn="ctr">
                        <a:lnSpc>
                          <a:spcPct val="107000"/>
                        </a:lnSpc>
                        <a:spcAft>
                          <a:spcPts val="0"/>
                        </a:spcAft>
                      </a:pPr>
                      <a:r>
                        <a:rPr lang="tr-TR" sz="1600" cap="none" spc="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18 </a:t>
                      </a:r>
                      <a:r>
                        <a:rPr lang="tr-TR"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Haziran 2021</a:t>
                      </a:r>
                    </a:p>
                  </a:txBody>
                  <a:tcPr marL="142245" marR="97940" marT="109419" marB="109419" anchor="ctr">
                    <a:lnL w="6350" cap="flat" cmpd="sng" algn="ctr">
                      <a:noFill/>
                      <a:prstDash val="solid"/>
                    </a:lnL>
                    <a:lnR w="6350" cap="flat" cmpd="sng" algn="ctr">
                      <a:noFill/>
                      <a:prstDash val="solid"/>
                    </a:lnR>
                    <a:lnT w="6350" cap="flat" cmpd="sng" algn="ctr">
                      <a:noFill/>
                      <a:prstDash val="solid"/>
                    </a:lnT>
                    <a:lnB w="12700" cmpd="sng">
                      <a:noFill/>
                      <a:prstDash val="solid"/>
                    </a:lnB>
                    <a:solidFill>
                      <a:schemeClr val="bg1">
                        <a:lumMod val="95000"/>
                      </a:schemeClr>
                    </a:solidFill>
                  </a:tcPr>
                </a:tc>
                <a:tc>
                  <a:txBody>
                    <a:bodyPr/>
                    <a:lstStyle/>
                    <a:p>
                      <a:pPr marL="228600" algn="ctr">
                        <a:lnSpc>
                          <a:spcPct val="107000"/>
                        </a:lnSpc>
                        <a:spcAft>
                          <a:spcPts val="0"/>
                        </a:spcAft>
                      </a:pPr>
                      <a:r>
                        <a:rPr lang="tr-TR" sz="1600" b="1" cap="none" spc="0" dirty="0">
                          <a:solidFill>
                            <a:schemeClr val="tx1"/>
                          </a:solidFill>
                          <a:effectLst/>
                        </a:rPr>
                        <a:t>BAHAR DÖNEMİ DERSLERİ BİTİŞİ</a:t>
                      </a:r>
                      <a:endParaRPr lang="tr-TR"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245" marR="97940" marT="109419" marB="109419" anchor="ctr">
                    <a:lnL w="6350" cap="flat" cmpd="sng" algn="ctr">
                      <a:noFill/>
                      <a:prstDash val="solid"/>
                    </a:lnL>
                    <a:lnR w="12700" cmpd="sng">
                      <a:noFill/>
                      <a:prstDash val="solid"/>
                    </a:lnR>
                    <a:lnT w="6350" cap="flat" cmpd="sng" algn="ctr">
                      <a:noFill/>
                      <a:prstDash val="solid"/>
                    </a:lnT>
                    <a:lnB w="12700" cmpd="sng">
                      <a:noFill/>
                      <a:prstDash val="solid"/>
                    </a:lnB>
                    <a:solidFill>
                      <a:schemeClr val="bg1">
                        <a:lumMod val="95000"/>
                      </a:schemeClr>
                    </a:solidFill>
                  </a:tcPr>
                </a:tc>
                <a:extLst>
                  <a:ext uri="{0D108BD9-81ED-4DB2-BD59-A6C34878D82A}">
                    <a16:rowId xmlns="" xmlns:a16="http://schemas.microsoft.com/office/drawing/2014/main" val="10006"/>
                  </a:ext>
                </a:extLst>
              </a:tr>
              <a:tr h="516998">
                <a:tc>
                  <a:txBody>
                    <a:bodyPr/>
                    <a:lstStyle/>
                    <a:p>
                      <a:pPr marL="228600" algn="ctr">
                        <a:lnSpc>
                          <a:spcPct val="107000"/>
                        </a:lnSpc>
                        <a:spcAft>
                          <a:spcPts val="0"/>
                        </a:spcAft>
                      </a:pPr>
                      <a:r>
                        <a:rPr lang="tr-TR" sz="1600" cap="none" spc="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05</a:t>
                      </a:r>
                      <a:r>
                        <a:rPr lang="tr-TR" sz="1600" cap="none" spc="0" baseline="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Temmuz</a:t>
                      </a:r>
                      <a:r>
                        <a:rPr lang="tr-TR" sz="1600" cap="none" spc="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tr-TR"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2021, </a:t>
                      </a:r>
                      <a:r>
                        <a:rPr lang="tr-TR" sz="1600" cap="none" spc="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Pazartesi</a:t>
                      </a:r>
                      <a:endParaRPr lang="tr-TR" sz="16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245" marR="97940" marT="109419" marB="109419" anchor="ctr">
                    <a:lnL w="38100" cap="flat" cmpd="sng" algn="ctr">
                      <a:noFill/>
                      <a:prstDash val="solid"/>
                    </a:lnL>
                    <a:lnR w="6350" cap="flat" cmpd="sng" algn="ctr">
                      <a:solidFill>
                        <a:schemeClr val="tx1">
                          <a:lumMod val="75000"/>
                          <a:lumOff val="25000"/>
                        </a:schemeClr>
                      </a:solidFill>
                      <a:prstDash val="solid"/>
                    </a:lnR>
                    <a:lnT w="12700" cmpd="sng">
                      <a:noFill/>
                      <a:prstDash val="solid"/>
                    </a:lnT>
                    <a:lnB w="38100" cap="flat" cmpd="sng" algn="ctr">
                      <a:noFill/>
                      <a:prstDash val="solid"/>
                    </a:lnB>
                    <a:solidFill>
                      <a:srgbClr val="F2F2F2">
                        <a:alpha val="30196"/>
                      </a:srgbClr>
                    </a:solidFill>
                  </a:tcPr>
                </a:tc>
                <a:tc>
                  <a:txBody>
                    <a:bodyPr/>
                    <a:lstStyle/>
                    <a:p>
                      <a:pPr marL="228600" algn="ctr">
                        <a:lnSpc>
                          <a:spcPct val="107000"/>
                        </a:lnSpc>
                        <a:spcAft>
                          <a:spcPts val="0"/>
                        </a:spcAft>
                      </a:pPr>
                      <a:r>
                        <a:rPr lang="tr-TR" sz="1600" b="1" cap="none" spc="0" dirty="0">
                          <a:solidFill>
                            <a:schemeClr val="tx1"/>
                          </a:solidFill>
                          <a:effectLst/>
                        </a:rPr>
                        <a:t>İngilizce Yeterlik Sınavı (İYS)</a:t>
                      </a:r>
                      <a:endParaRPr lang="tr-TR" sz="16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42245" marR="97940" marT="109419" marB="109419" anchor="ctr">
                    <a:lnL w="6350" cap="flat" cmpd="sng" algn="ctr">
                      <a:solidFill>
                        <a:schemeClr val="tx1">
                          <a:lumMod val="75000"/>
                          <a:lumOff val="25000"/>
                        </a:schemeClr>
                      </a:solidFill>
                      <a:prstDash val="solid"/>
                    </a:lnL>
                    <a:lnR w="38100" cap="flat" cmpd="sng" algn="ctr">
                      <a:noFill/>
                      <a:prstDash val="solid"/>
                    </a:lnR>
                    <a:lnT w="12700" cmpd="sng">
                      <a:noFill/>
                      <a:prstDash val="solid"/>
                    </a:lnT>
                    <a:lnB w="38100" cap="flat" cmpd="sng" algn="ctr">
                      <a:noFill/>
                      <a:prstDash val="solid"/>
                    </a:lnB>
                    <a:solidFill>
                      <a:srgbClr val="F2F2F2">
                        <a:alpha val="30196"/>
                      </a:srgbClr>
                    </a:solidFill>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63150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tr-TR" sz="2300">
                <a:solidFill>
                  <a:srgbClr val="FFFFFF"/>
                </a:solidFill>
              </a:rPr>
              <a:t>TEMEL İNGİLİZCE BÖLÜMÜ DÜZEYLERİNE YERLEŞME VE DÜZEYLERDE İLERLEME</a:t>
            </a:r>
          </a:p>
        </p:txBody>
      </p:sp>
      <p:sp>
        <p:nvSpPr>
          <p:cNvPr id="3" name="İçerik Yer Tutucusu 2"/>
          <p:cNvSpPr>
            <a:spLocks noGrp="1"/>
          </p:cNvSpPr>
          <p:nvPr>
            <p:ph idx="1"/>
          </p:nvPr>
        </p:nvSpPr>
        <p:spPr>
          <a:xfrm>
            <a:off x="5251541" y="794030"/>
            <a:ext cx="5679586" cy="5269940"/>
          </a:xfrm>
        </p:spPr>
        <p:txBody>
          <a:bodyPr anchor="ctr">
            <a:normAutofit/>
          </a:bodyPr>
          <a:lstStyle/>
          <a:p>
            <a:pPr algn="just">
              <a:lnSpc>
                <a:spcPct val="200000"/>
              </a:lnSpc>
            </a:pPr>
            <a:r>
              <a:rPr lang="tr-TR" dirty="0"/>
              <a:t>Yabancı Diller Yüksekokulu Temel İngilizce Bölümü’nde öğrenciler her akademik yılın başında yapılan sınavlarla dört seviyeye ayrılmaktadır: B1+ Seviyesi (orta-üstü), B1 Seviyesi (orta), A2 Seviyesi (orta-altı) ve A1 Seviyesi (başlangıç).</a:t>
            </a:r>
          </a:p>
        </p:txBody>
      </p:sp>
    </p:spTree>
    <p:extLst>
      <p:ext uri="{BB962C8B-B14F-4D97-AF65-F5344CB8AC3E}">
        <p14:creationId xmlns:p14="http://schemas.microsoft.com/office/powerpoint/2010/main" val="1863822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33976D1-3430-450C-A978-87A9A6E8E7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7D6AAC78-7D86-415A-ADC1-2B4748079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2231136" y="467418"/>
            <a:ext cx="7729728" cy="1188720"/>
          </a:xfrm>
          <a:solidFill>
            <a:srgbClr val="FFFFFF"/>
          </a:solidFill>
        </p:spPr>
        <p:txBody>
          <a:bodyPr>
            <a:normAutofit/>
          </a:bodyPr>
          <a:lstStyle/>
          <a:p>
            <a:r>
              <a:rPr lang="tr-TR" sz="2600"/>
              <a:t>TEMEL İNGİLİZCE BÖLÜMÜ DÜZEYLERİNE YERLEŞME VE DÜZEYLERDE İLERLEME</a:t>
            </a:r>
          </a:p>
        </p:txBody>
      </p:sp>
      <p:sp>
        <p:nvSpPr>
          <p:cNvPr id="3" name="İçerik Yer Tutucusu 2"/>
          <p:cNvSpPr>
            <a:spLocks noGrp="1"/>
          </p:cNvSpPr>
          <p:nvPr>
            <p:ph idx="1"/>
          </p:nvPr>
        </p:nvSpPr>
        <p:spPr>
          <a:xfrm>
            <a:off x="1580827" y="1843590"/>
            <a:ext cx="9159497" cy="3642810"/>
          </a:xfrm>
        </p:spPr>
        <p:txBody>
          <a:bodyPr>
            <a:normAutofit fontScale="92500" lnSpcReduction="10000"/>
          </a:bodyPr>
          <a:lstStyle/>
          <a:p>
            <a:pPr algn="just">
              <a:lnSpc>
                <a:spcPct val="160000"/>
              </a:lnSpc>
            </a:pPr>
            <a:r>
              <a:rPr lang="tr-TR" sz="2000" dirty="0">
                <a:solidFill>
                  <a:srgbClr val="404040"/>
                </a:solidFill>
              </a:rPr>
              <a:t>Öğrenciler, akademik yılın başında girdikleri İngilizce Yeterlik Sınavı’nın birinci aşamasından 24 ve altında bir puan almışlarsa ilgili düzeylerden birine yerleştirilir. En az 25 puan alan öğrenciler ikinci aşamaya girer ve bu sınavdan, ilk aşamadaki notlarıyla birlikte toplam 59 ve altında puan alırlarsa ilgili düzeylerden birine yerleştirilir. İkinci dönem itibarıyla B1 öğrencileri B2, A1 ve A2 öğrencileri B1 olarak yeniden adlandırılır ve sınıflar karıştırılarak öğrenciler ilgili düzeydeki sınıflara yeniden dağıtılır. İlk dönem B1 ve B1+ sınıflarında eğitim gören öğrencilerden Güz dönemi sonunda yapılan İngilizce Yeterlik Sınavı ile bölümlerine geçemeyen ya da bu sınava girmeyenler de yine B2 olarak adlandırılır. </a:t>
            </a:r>
          </a:p>
        </p:txBody>
      </p:sp>
    </p:spTree>
    <p:extLst>
      <p:ext uri="{BB962C8B-B14F-4D97-AF65-F5344CB8AC3E}">
        <p14:creationId xmlns:p14="http://schemas.microsoft.com/office/powerpoint/2010/main" val="1072397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96175" y="239285"/>
            <a:ext cx="9590869" cy="1248554"/>
          </a:xfrm>
        </p:spPr>
        <p:txBody>
          <a:bodyPr/>
          <a:lstStyle/>
          <a:p>
            <a:r>
              <a:rPr lang="tr-TR" dirty="0"/>
              <a:t>DÜZEYLERDE OKUTULACAK</a:t>
            </a:r>
            <a:br>
              <a:rPr lang="tr-TR" dirty="0"/>
            </a:br>
            <a:r>
              <a:rPr lang="tr-TR" dirty="0"/>
              <a:t>KİTAPLAR VE KAYNAKLAR</a:t>
            </a:r>
          </a:p>
        </p:txBody>
      </p:sp>
      <p:sp>
        <p:nvSpPr>
          <p:cNvPr id="13" name="Metin kutusu 12">
            <a:extLst>
              <a:ext uri="{FF2B5EF4-FFF2-40B4-BE49-F238E27FC236}">
                <a16:creationId xmlns="" xmlns:a16="http://schemas.microsoft.com/office/drawing/2014/main" id="{0F97A6DD-286C-8644-AC80-1D25F581A9DA}"/>
              </a:ext>
            </a:extLst>
          </p:cNvPr>
          <p:cNvSpPr txBox="1"/>
          <p:nvPr/>
        </p:nvSpPr>
        <p:spPr>
          <a:xfrm>
            <a:off x="1396175" y="1487838"/>
            <a:ext cx="1417376" cy="461665"/>
          </a:xfrm>
          <a:prstGeom prst="rect">
            <a:avLst/>
          </a:prstGeom>
          <a:noFill/>
        </p:spPr>
        <p:txBody>
          <a:bodyPr wrap="none" rtlCol="0">
            <a:spAutoFit/>
          </a:bodyPr>
          <a:lstStyle/>
          <a:p>
            <a:pPr marL="285750" indent="-285750">
              <a:buFont typeface="Arial" panose="020B0604020202020204" pitchFamily="34" charset="0"/>
              <a:buChar char="•"/>
            </a:pPr>
            <a:r>
              <a:rPr lang="tr-TR" sz="2400" b="1" dirty="0"/>
              <a:t>B1+/B2</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45024702"/>
              </p:ext>
            </p:extLst>
          </p:nvPr>
        </p:nvGraphicFramePr>
        <p:xfrm>
          <a:off x="1396176" y="2270234"/>
          <a:ext cx="9590868" cy="3799490"/>
        </p:xfrm>
        <a:graphic>
          <a:graphicData uri="http://schemas.openxmlformats.org/drawingml/2006/table">
            <a:tbl>
              <a:tblPr firstRow="1" firstCol="1" bandRow="1">
                <a:tableStyleId>{5C22544A-7EE6-4342-B048-85BDC9FD1C3A}</a:tableStyleId>
              </a:tblPr>
              <a:tblGrid>
                <a:gridCol w="3198761">
                  <a:extLst>
                    <a:ext uri="{9D8B030D-6E8A-4147-A177-3AD203B41FA5}">
                      <a16:colId xmlns="" xmlns:a16="http://schemas.microsoft.com/office/drawing/2014/main" val="20000"/>
                    </a:ext>
                  </a:extLst>
                </a:gridCol>
                <a:gridCol w="3198761">
                  <a:extLst>
                    <a:ext uri="{9D8B030D-6E8A-4147-A177-3AD203B41FA5}">
                      <a16:colId xmlns="" xmlns:a16="http://schemas.microsoft.com/office/drawing/2014/main" val="20001"/>
                    </a:ext>
                  </a:extLst>
                </a:gridCol>
                <a:gridCol w="3193346">
                  <a:extLst>
                    <a:ext uri="{9D8B030D-6E8A-4147-A177-3AD203B41FA5}">
                      <a16:colId xmlns="" xmlns:a16="http://schemas.microsoft.com/office/drawing/2014/main" val="20002"/>
                    </a:ext>
                  </a:extLst>
                </a:gridCol>
              </a:tblGrid>
              <a:tr h="337016">
                <a:tc rowSpan="2">
                  <a:txBody>
                    <a:bodyPr/>
                    <a:lstStyle/>
                    <a:p>
                      <a:pPr algn="ctr">
                        <a:lnSpc>
                          <a:spcPct val="107000"/>
                        </a:lnSpc>
                        <a:spcAft>
                          <a:spcPts val="0"/>
                        </a:spcAft>
                      </a:pPr>
                      <a:r>
                        <a:rPr lang="tr-TR" sz="1600" dirty="0">
                          <a:effectLst/>
                        </a:rPr>
                        <a:t>DERS</a:t>
                      </a:r>
                      <a:endParaRPr lang="tr-TR" sz="1600" dirty="0">
                        <a:effectLst/>
                        <a:latin typeface="Calibri"/>
                        <a:ea typeface="Calibri"/>
                        <a:cs typeface="Times New Roman"/>
                      </a:endParaRPr>
                    </a:p>
                  </a:txBody>
                  <a:tcPr marL="68580" marR="68580" marT="0" marB="0" anchor="ctr"/>
                </a:tc>
                <a:tc gridSpan="2">
                  <a:txBody>
                    <a:bodyPr/>
                    <a:lstStyle/>
                    <a:p>
                      <a:pPr algn="ctr">
                        <a:lnSpc>
                          <a:spcPct val="107000"/>
                        </a:lnSpc>
                        <a:spcAft>
                          <a:spcPts val="0"/>
                        </a:spcAft>
                      </a:pPr>
                      <a:r>
                        <a:rPr lang="tr-TR" sz="1600">
                          <a:effectLst/>
                        </a:rPr>
                        <a:t>DERS KİTABI</a:t>
                      </a:r>
                      <a:endParaRPr lang="tr-TR" sz="1600">
                        <a:effectLst/>
                        <a:latin typeface="Calibri"/>
                        <a:ea typeface="Calibri"/>
                        <a:cs typeface="Times New Roman"/>
                      </a:endParaRPr>
                    </a:p>
                  </a:txBody>
                  <a:tcPr marL="68580" marR="68580" marT="0" marB="0" anchor="ctr"/>
                </a:tc>
                <a:tc hMerge="1">
                  <a:txBody>
                    <a:bodyPr/>
                    <a:lstStyle/>
                    <a:p>
                      <a:endParaRPr lang="tr-TR"/>
                    </a:p>
                  </a:txBody>
                  <a:tcPr/>
                </a:tc>
                <a:extLst>
                  <a:ext uri="{0D108BD9-81ED-4DB2-BD59-A6C34878D82A}">
                    <a16:rowId xmlns="" xmlns:a16="http://schemas.microsoft.com/office/drawing/2014/main" val="10000"/>
                  </a:ext>
                </a:extLst>
              </a:tr>
              <a:tr h="337643">
                <a:tc vMerge="1">
                  <a:txBody>
                    <a:bodyPr/>
                    <a:lstStyle/>
                    <a:p>
                      <a:endParaRPr lang="tr-TR"/>
                    </a:p>
                  </a:txBody>
                  <a:tcPr/>
                </a:tc>
                <a:tc>
                  <a:txBody>
                    <a:bodyPr/>
                    <a:lstStyle/>
                    <a:p>
                      <a:pPr algn="ctr">
                        <a:lnSpc>
                          <a:spcPct val="107000"/>
                        </a:lnSpc>
                        <a:spcAft>
                          <a:spcPts val="0"/>
                        </a:spcAft>
                      </a:pPr>
                      <a:r>
                        <a:rPr lang="tr-TR" sz="1600">
                          <a:effectLst/>
                        </a:rPr>
                        <a:t>Güz Dönemi (B1+)</a:t>
                      </a:r>
                      <a:endParaRPr lang="tr-TR" sz="16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tr-TR" sz="1600">
                          <a:effectLst/>
                        </a:rPr>
                        <a:t>Bahar Dönemi (B2)</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1"/>
                  </a:ext>
                </a:extLst>
              </a:tr>
              <a:tr h="692495">
                <a:tc>
                  <a:txBody>
                    <a:bodyPr/>
                    <a:lstStyle/>
                    <a:p>
                      <a:pPr>
                        <a:lnSpc>
                          <a:spcPct val="107000"/>
                        </a:lnSpc>
                        <a:spcAft>
                          <a:spcPts val="0"/>
                        </a:spcAft>
                      </a:pPr>
                      <a:r>
                        <a:rPr lang="tr-TR" sz="1600">
                          <a:effectLst/>
                        </a:rPr>
                        <a:t>Temel İngilizce</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dirty="0">
                          <a:effectLst/>
                        </a:rPr>
                        <a:t>Derlenmiş Gramer Materyalleri</a:t>
                      </a:r>
                      <a:endParaRPr lang="tr-TR" sz="1600" dirty="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Derlenmiş Gramer Materyalleri</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2"/>
                  </a:ext>
                </a:extLst>
              </a:tr>
              <a:tr h="1402198">
                <a:tc>
                  <a:txBody>
                    <a:bodyPr/>
                    <a:lstStyle/>
                    <a:p>
                      <a:pPr>
                        <a:lnSpc>
                          <a:spcPct val="107000"/>
                        </a:lnSpc>
                        <a:spcAft>
                          <a:spcPts val="0"/>
                        </a:spcAft>
                      </a:pPr>
                      <a:r>
                        <a:rPr lang="tr-TR" sz="1600" dirty="0">
                          <a:effectLst/>
                        </a:rPr>
                        <a:t>Dinleme-Konuşma</a:t>
                      </a:r>
                      <a:endParaRPr lang="tr-TR" sz="1600" dirty="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en-GB" sz="1600" dirty="0">
                          <a:effectLst/>
                        </a:rPr>
                        <a:t>Contemporary Topics 1</a:t>
                      </a:r>
                      <a:endParaRPr lang="tr-TR" sz="1600" dirty="0">
                        <a:effectLst/>
                      </a:endParaRPr>
                    </a:p>
                    <a:p>
                      <a:pPr marL="342900" lvl="0" indent="-342900">
                        <a:lnSpc>
                          <a:spcPct val="107000"/>
                        </a:lnSpc>
                        <a:spcAft>
                          <a:spcPts val="0"/>
                        </a:spcAft>
                        <a:buFont typeface="Symbol"/>
                        <a:buChar char=""/>
                      </a:pPr>
                      <a:r>
                        <a:rPr lang="tr-TR" sz="1600" dirty="0">
                          <a:effectLst/>
                        </a:rPr>
                        <a:t>Derlenmiş Dinleme Materyalleri</a:t>
                      </a:r>
                    </a:p>
                    <a:p>
                      <a:pPr marL="342900" lvl="0" indent="-342900">
                        <a:lnSpc>
                          <a:spcPct val="107000"/>
                        </a:lnSpc>
                        <a:spcAft>
                          <a:spcPts val="0"/>
                        </a:spcAft>
                        <a:buFont typeface="Symbol"/>
                        <a:buChar char=""/>
                      </a:pPr>
                      <a:r>
                        <a:rPr lang="tr-TR" sz="1600" dirty="0">
                          <a:effectLst/>
                        </a:rPr>
                        <a:t>Derlenmiş Sunum Materyali</a:t>
                      </a:r>
                      <a:endParaRPr lang="tr-TR" sz="1600" dirty="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en-GB" sz="1600" dirty="0">
                          <a:effectLst/>
                        </a:rPr>
                        <a:t>Contemporary Topics 2</a:t>
                      </a:r>
                      <a:endParaRPr lang="tr-TR" sz="1600" dirty="0">
                        <a:effectLst/>
                      </a:endParaRPr>
                    </a:p>
                    <a:p>
                      <a:pPr marL="342900" lvl="0" indent="-342900">
                        <a:lnSpc>
                          <a:spcPct val="107000"/>
                        </a:lnSpc>
                        <a:spcAft>
                          <a:spcPts val="0"/>
                        </a:spcAft>
                        <a:buFont typeface="Symbol"/>
                        <a:buChar char=""/>
                      </a:pPr>
                      <a:r>
                        <a:rPr lang="tr-TR" sz="1600" dirty="0">
                          <a:effectLst/>
                        </a:rPr>
                        <a:t>Derlenmiş Dinleme Materyalleri</a:t>
                      </a:r>
                    </a:p>
                    <a:p>
                      <a:pPr marL="342900" lvl="0" indent="-342900">
                        <a:lnSpc>
                          <a:spcPct val="107000"/>
                        </a:lnSpc>
                        <a:spcAft>
                          <a:spcPts val="0"/>
                        </a:spcAft>
                        <a:buFont typeface="Symbol"/>
                        <a:buChar char=""/>
                      </a:pPr>
                      <a:r>
                        <a:rPr lang="tr-TR" sz="1600" dirty="0">
                          <a:effectLst/>
                        </a:rPr>
                        <a:t>Derlenmiş Sunum Materyali</a:t>
                      </a:r>
                      <a:endParaRPr lang="tr-TR" sz="16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3"/>
                  </a:ext>
                </a:extLst>
              </a:tr>
              <a:tr h="337643">
                <a:tc>
                  <a:txBody>
                    <a:bodyPr/>
                    <a:lstStyle/>
                    <a:p>
                      <a:pPr>
                        <a:lnSpc>
                          <a:spcPct val="107000"/>
                        </a:lnSpc>
                        <a:spcAft>
                          <a:spcPts val="0"/>
                        </a:spcAft>
                      </a:pPr>
                      <a:r>
                        <a:rPr lang="tr-TR" sz="1600">
                          <a:effectLst/>
                        </a:rPr>
                        <a:t>Okuma</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Reading Explorer 2</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dirty="0">
                          <a:effectLst/>
                        </a:rPr>
                        <a:t>Reading Explorer 3</a:t>
                      </a:r>
                      <a:endParaRPr lang="tr-TR" sz="16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4"/>
                  </a:ext>
                </a:extLst>
              </a:tr>
              <a:tr h="692495">
                <a:tc>
                  <a:txBody>
                    <a:bodyPr/>
                    <a:lstStyle/>
                    <a:p>
                      <a:pPr>
                        <a:lnSpc>
                          <a:spcPct val="107000"/>
                        </a:lnSpc>
                        <a:spcAft>
                          <a:spcPts val="0"/>
                        </a:spcAft>
                      </a:pPr>
                      <a:r>
                        <a:rPr lang="tr-TR" sz="1600">
                          <a:effectLst/>
                        </a:rPr>
                        <a:t>Yazma</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Yazma Dersi Kitapçığı</a:t>
                      </a:r>
                    </a:p>
                    <a:p>
                      <a:pPr marL="342900" lvl="0" indent="-342900">
                        <a:lnSpc>
                          <a:spcPct val="107000"/>
                        </a:lnSpc>
                        <a:spcAft>
                          <a:spcPts val="0"/>
                        </a:spcAft>
                        <a:buFont typeface="Symbol"/>
                        <a:buChar char=""/>
                      </a:pPr>
                      <a:r>
                        <a:rPr lang="tr-TR" sz="1600">
                          <a:effectLst/>
                        </a:rPr>
                        <a:t>Zorunlu Materyaller</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dirty="0">
                          <a:effectLst/>
                        </a:rPr>
                        <a:t>Yazma Dersi Kitapçığı</a:t>
                      </a:r>
                    </a:p>
                    <a:p>
                      <a:pPr marL="342900" lvl="0" indent="-342900">
                        <a:lnSpc>
                          <a:spcPct val="107000"/>
                        </a:lnSpc>
                        <a:spcAft>
                          <a:spcPts val="0"/>
                        </a:spcAft>
                        <a:buFont typeface="Symbol"/>
                        <a:buChar char=""/>
                      </a:pPr>
                      <a:r>
                        <a:rPr lang="tr-TR" sz="1600" dirty="0">
                          <a:effectLst/>
                        </a:rPr>
                        <a:t>Zorunlu Materyaller</a:t>
                      </a:r>
                      <a:endParaRPr lang="tr-TR" sz="16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4163044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19499" y="224724"/>
            <a:ext cx="9577288" cy="1139128"/>
          </a:xfrm>
        </p:spPr>
        <p:txBody>
          <a:bodyPr/>
          <a:lstStyle/>
          <a:p>
            <a:r>
              <a:rPr lang="tr-TR" dirty="0"/>
              <a:t>DÜZEYLERDE OKUTULACAK</a:t>
            </a:r>
            <a:br>
              <a:rPr lang="tr-TR" dirty="0"/>
            </a:br>
            <a:r>
              <a:rPr lang="tr-TR" dirty="0"/>
              <a:t>KİTAPLAR VE KAYNAKLAR</a:t>
            </a:r>
          </a:p>
        </p:txBody>
      </p:sp>
      <p:sp>
        <p:nvSpPr>
          <p:cNvPr id="8" name="Metin kutusu 7">
            <a:extLst>
              <a:ext uri="{FF2B5EF4-FFF2-40B4-BE49-F238E27FC236}">
                <a16:creationId xmlns="" xmlns:a16="http://schemas.microsoft.com/office/drawing/2014/main" id="{9D39362F-3E69-7543-9FC9-C3892FB7C1BC}"/>
              </a:ext>
            </a:extLst>
          </p:cNvPr>
          <p:cNvSpPr txBox="1"/>
          <p:nvPr/>
        </p:nvSpPr>
        <p:spPr>
          <a:xfrm>
            <a:off x="1317356" y="1435236"/>
            <a:ext cx="1329210" cy="461665"/>
          </a:xfrm>
          <a:prstGeom prst="rect">
            <a:avLst/>
          </a:prstGeom>
          <a:noFill/>
        </p:spPr>
        <p:txBody>
          <a:bodyPr wrap="none" rtlCol="0">
            <a:spAutoFit/>
          </a:bodyPr>
          <a:lstStyle/>
          <a:p>
            <a:pPr marL="285750" indent="-285750">
              <a:buFont typeface="Arial" panose="020B0604020202020204" pitchFamily="34" charset="0"/>
              <a:buChar char="•"/>
            </a:pPr>
            <a:r>
              <a:rPr lang="tr-TR" sz="2400" b="1" dirty="0"/>
              <a:t>B1/B2</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133838523"/>
              </p:ext>
            </p:extLst>
          </p:nvPr>
        </p:nvGraphicFramePr>
        <p:xfrm>
          <a:off x="1519499" y="2321893"/>
          <a:ext cx="9577287" cy="3925616"/>
        </p:xfrm>
        <a:graphic>
          <a:graphicData uri="http://schemas.openxmlformats.org/drawingml/2006/table">
            <a:tbl>
              <a:tblPr firstRow="1" firstCol="1" bandRow="1">
                <a:tableStyleId>{5C22544A-7EE6-4342-B048-85BDC9FD1C3A}</a:tableStyleId>
              </a:tblPr>
              <a:tblGrid>
                <a:gridCol w="3194232">
                  <a:extLst>
                    <a:ext uri="{9D8B030D-6E8A-4147-A177-3AD203B41FA5}">
                      <a16:colId xmlns="" xmlns:a16="http://schemas.microsoft.com/office/drawing/2014/main" val="20000"/>
                    </a:ext>
                  </a:extLst>
                </a:gridCol>
                <a:gridCol w="3194232">
                  <a:extLst>
                    <a:ext uri="{9D8B030D-6E8A-4147-A177-3AD203B41FA5}">
                      <a16:colId xmlns="" xmlns:a16="http://schemas.microsoft.com/office/drawing/2014/main" val="20001"/>
                    </a:ext>
                  </a:extLst>
                </a:gridCol>
                <a:gridCol w="3188823">
                  <a:extLst>
                    <a:ext uri="{9D8B030D-6E8A-4147-A177-3AD203B41FA5}">
                      <a16:colId xmlns="" xmlns:a16="http://schemas.microsoft.com/office/drawing/2014/main" val="20002"/>
                    </a:ext>
                  </a:extLst>
                </a:gridCol>
              </a:tblGrid>
              <a:tr h="271995">
                <a:tc rowSpan="2">
                  <a:txBody>
                    <a:bodyPr/>
                    <a:lstStyle/>
                    <a:p>
                      <a:pPr algn="ctr">
                        <a:lnSpc>
                          <a:spcPct val="107000"/>
                        </a:lnSpc>
                        <a:spcAft>
                          <a:spcPts val="0"/>
                        </a:spcAft>
                      </a:pPr>
                      <a:r>
                        <a:rPr lang="tr-TR" sz="1600" dirty="0">
                          <a:effectLst/>
                        </a:rPr>
                        <a:t>DERS</a:t>
                      </a:r>
                      <a:endParaRPr lang="tr-TR" sz="1600" dirty="0">
                        <a:effectLst/>
                        <a:latin typeface="Calibri"/>
                        <a:ea typeface="Calibri"/>
                        <a:cs typeface="Times New Roman"/>
                      </a:endParaRPr>
                    </a:p>
                  </a:txBody>
                  <a:tcPr marL="68580" marR="68580" marT="0" marB="0" anchor="ctr"/>
                </a:tc>
                <a:tc gridSpan="2">
                  <a:txBody>
                    <a:bodyPr/>
                    <a:lstStyle/>
                    <a:p>
                      <a:pPr algn="ctr">
                        <a:lnSpc>
                          <a:spcPct val="107000"/>
                        </a:lnSpc>
                        <a:spcAft>
                          <a:spcPts val="0"/>
                        </a:spcAft>
                      </a:pPr>
                      <a:r>
                        <a:rPr lang="tr-TR" sz="1600">
                          <a:effectLst/>
                        </a:rPr>
                        <a:t>DERS KİTABI</a:t>
                      </a:r>
                      <a:endParaRPr lang="tr-TR" sz="1600">
                        <a:effectLst/>
                        <a:latin typeface="Calibri"/>
                        <a:ea typeface="Calibri"/>
                        <a:cs typeface="Times New Roman"/>
                      </a:endParaRPr>
                    </a:p>
                  </a:txBody>
                  <a:tcPr marL="68580" marR="68580" marT="0" marB="0" anchor="ctr"/>
                </a:tc>
                <a:tc hMerge="1">
                  <a:txBody>
                    <a:bodyPr/>
                    <a:lstStyle/>
                    <a:p>
                      <a:endParaRPr lang="tr-TR"/>
                    </a:p>
                  </a:txBody>
                  <a:tcPr/>
                </a:tc>
                <a:extLst>
                  <a:ext uri="{0D108BD9-81ED-4DB2-BD59-A6C34878D82A}">
                    <a16:rowId xmlns="" xmlns:a16="http://schemas.microsoft.com/office/drawing/2014/main" val="10000"/>
                  </a:ext>
                </a:extLst>
              </a:tr>
              <a:tr h="272501">
                <a:tc vMerge="1">
                  <a:txBody>
                    <a:bodyPr/>
                    <a:lstStyle/>
                    <a:p>
                      <a:endParaRPr lang="tr-TR"/>
                    </a:p>
                  </a:txBody>
                  <a:tcPr/>
                </a:tc>
                <a:tc>
                  <a:txBody>
                    <a:bodyPr/>
                    <a:lstStyle/>
                    <a:p>
                      <a:pPr algn="ctr">
                        <a:lnSpc>
                          <a:spcPct val="107000"/>
                        </a:lnSpc>
                        <a:spcAft>
                          <a:spcPts val="0"/>
                        </a:spcAft>
                      </a:pPr>
                      <a:r>
                        <a:rPr lang="tr-TR" sz="1600" dirty="0">
                          <a:effectLst/>
                        </a:rPr>
                        <a:t>Güz Dönemi (B1)</a:t>
                      </a:r>
                      <a:endParaRPr lang="tr-TR" sz="1600" dirty="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tr-TR" sz="1600">
                          <a:effectLst/>
                        </a:rPr>
                        <a:t>Bahar Dönemi (B2)</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1"/>
                  </a:ext>
                </a:extLst>
              </a:tr>
              <a:tr h="1131669">
                <a:tc>
                  <a:txBody>
                    <a:bodyPr/>
                    <a:lstStyle/>
                    <a:p>
                      <a:pPr>
                        <a:lnSpc>
                          <a:spcPct val="107000"/>
                        </a:lnSpc>
                        <a:spcAft>
                          <a:spcPts val="0"/>
                        </a:spcAft>
                      </a:pPr>
                      <a:r>
                        <a:rPr lang="tr-TR" sz="1600" dirty="0">
                          <a:effectLst/>
                        </a:rPr>
                        <a:t>Temel İngilizce</a:t>
                      </a:r>
                      <a:endParaRPr lang="tr-TR" sz="1600" dirty="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en-GB" sz="1600" dirty="0">
                          <a:effectLst/>
                        </a:rPr>
                        <a:t>New Language Leader Intermediate</a:t>
                      </a:r>
                      <a:endParaRPr lang="tr-TR" sz="1600" dirty="0">
                        <a:effectLst/>
                      </a:endParaRPr>
                    </a:p>
                    <a:p>
                      <a:pPr marL="342900" lvl="0" indent="-342900">
                        <a:lnSpc>
                          <a:spcPct val="107000"/>
                        </a:lnSpc>
                        <a:spcAft>
                          <a:spcPts val="0"/>
                        </a:spcAft>
                        <a:buFont typeface="Symbol"/>
                        <a:buChar char=""/>
                      </a:pPr>
                      <a:r>
                        <a:rPr lang="tr-TR" sz="1600" dirty="0">
                          <a:effectLst/>
                        </a:rPr>
                        <a:t>Derlenmiş Gramer ve Kelime Materyalleri</a:t>
                      </a:r>
                      <a:endParaRPr lang="tr-TR" sz="1600" dirty="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dirty="0">
                          <a:effectLst/>
                        </a:rPr>
                        <a:t>Derlenmiş Gramer ve Kelime Materyalleri</a:t>
                      </a:r>
                      <a:endParaRPr lang="tr-TR" sz="16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2"/>
                  </a:ext>
                </a:extLst>
              </a:tr>
              <a:tr h="1131669">
                <a:tc>
                  <a:txBody>
                    <a:bodyPr/>
                    <a:lstStyle/>
                    <a:p>
                      <a:pPr>
                        <a:lnSpc>
                          <a:spcPct val="107000"/>
                        </a:lnSpc>
                        <a:spcAft>
                          <a:spcPts val="0"/>
                        </a:spcAft>
                      </a:pPr>
                      <a:r>
                        <a:rPr lang="tr-TR" sz="1600" dirty="0">
                          <a:effectLst/>
                        </a:rPr>
                        <a:t>Dinleme-Konuşma</a:t>
                      </a:r>
                      <a:endParaRPr lang="tr-TR" sz="1600" dirty="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en-GB" sz="1600" dirty="0">
                          <a:effectLst/>
                        </a:rPr>
                        <a:t>Contemporary Topics 1</a:t>
                      </a:r>
                      <a:endParaRPr lang="tr-TR" sz="1600" dirty="0">
                        <a:effectLst/>
                      </a:endParaRPr>
                    </a:p>
                    <a:p>
                      <a:pPr marL="342900" lvl="0" indent="-342900">
                        <a:lnSpc>
                          <a:spcPct val="107000"/>
                        </a:lnSpc>
                        <a:spcAft>
                          <a:spcPts val="0"/>
                        </a:spcAft>
                        <a:buFont typeface="Symbol"/>
                        <a:buChar char=""/>
                      </a:pPr>
                      <a:r>
                        <a:rPr lang="tr-TR" sz="1600" dirty="0">
                          <a:effectLst/>
                        </a:rPr>
                        <a:t>Derlenmiş Dinleme Materyalleri</a:t>
                      </a:r>
                      <a:endParaRPr lang="tr-TR" sz="1600" dirty="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en-GB" sz="1600" dirty="0">
                          <a:effectLst/>
                        </a:rPr>
                        <a:t>Contemporary Topics 2</a:t>
                      </a:r>
                      <a:endParaRPr lang="tr-TR" sz="1600" dirty="0">
                        <a:effectLst/>
                      </a:endParaRPr>
                    </a:p>
                    <a:p>
                      <a:pPr marL="342900" lvl="0" indent="-342900">
                        <a:lnSpc>
                          <a:spcPct val="107000"/>
                        </a:lnSpc>
                        <a:spcAft>
                          <a:spcPts val="0"/>
                        </a:spcAft>
                        <a:buFont typeface="Symbol"/>
                        <a:buChar char=""/>
                      </a:pPr>
                      <a:r>
                        <a:rPr lang="tr-TR" sz="1600" dirty="0">
                          <a:effectLst/>
                        </a:rPr>
                        <a:t>Derlenmiş Dinleme Materyalleri</a:t>
                      </a:r>
                    </a:p>
                    <a:p>
                      <a:pPr marL="342900" lvl="0" indent="-342900">
                        <a:lnSpc>
                          <a:spcPct val="107000"/>
                        </a:lnSpc>
                        <a:spcAft>
                          <a:spcPts val="0"/>
                        </a:spcAft>
                        <a:buFont typeface="Symbol"/>
                        <a:buChar char=""/>
                      </a:pPr>
                      <a:r>
                        <a:rPr lang="tr-TR" sz="1600" dirty="0">
                          <a:effectLst/>
                        </a:rPr>
                        <a:t>Derlenmiş Sunum Materyali</a:t>
                      </a:r>
                      <a:endParaRPr lang="tr-TR" sz="16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3"/>
                  </a:ext>
                </a:extLst>
              </a:tr>
              <a:tr h="558891">
                <a:tc>
                  <a:txBody>
                    <a:bodyPr/>
                    <a:lstStyle/>
                    <a:p>
                      <a:pPr>
                        <a:lnSpc>
                          <a:spcPct val="107000"/>
                        </a:lnSpc>
                        <a:spcAft>
                          <a:spcPts val="0"/>
                        </a:spcAft>
                      </a:pPr>
                      <a:r>
                        <a:rPr lang="tr-TR" sz="1600">
                          <a:effectLst/>
                        </a:rPr>
                        <a:t>Okuma</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Reading Explorer 2</a:t>
                      </a:r>
                    </a:p>
                    <a:p>
                      <a:pPr marL="342900" lvl="0" indent="-342900">
                        <a:lnSpc>
                          <a:spcPct val="107000"/>
                        </a:lnSpc>
                        <a:spcAft>
                          <a:spcPts val="0"/>
                        </a:spcAft>
                        <a:buFont typeface="Symbol"/>
                        <a:buChar char=""/>
                      </a:pPr>
                      <a:r>
                        <a:rPr lang="tr-TR" sz="1600">
                          <a:effectLst/>
                        </a:rPr>
                        <a:t>Derlenmiş Okuma Materyalleri</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Reading Explorer 3</a:t>
                      </a:r>
                    </a:p>
                    <a:p>
                      <a:pPr marL="342900" lvl="0" indent="-342900">
                        <a:lnSpc>
                          <a:spcPct val="107000"/>
                        </a:lnSpc>
                        <a:spcAft>
                          <a:spcPts val="0"/>
                        </a:spcAft>
                        <a:buFont typeface="Symbol"/>
                        <a:buChar char=""/>
                      </a:pPr>
                      <a:r>
                        <a:rPr lang="tr-TR" sz="1600">
                          <a:effectLst/>
                        </a:rPr>
                        <a:t>Derlenmiş Okuma Materyalleri</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4"/>
                  </a:ext>
                </a:extLst>
              </a:tr>
              <a:tr h="558891">
                <a:tc>
                  <a:txBody>
                    <a:bodyPr/>
                    <a:lstStyle/>
                    <a:p>
                      <a:pPr>
                        <a:lnSpc>
                          <a:spcPct val="107000"/>
                        </a:lnSpc>
                        <a:spcAft>
                          <a:spcPts val="0"/>
                        </a:spcAft>
                      </a:pPr>
                      <a:r>
                        <a:rPr lang="tr-TR" sz="1600">
                          <a:effectLst/>
                        </a:rPr>
                        <a:t>Yazma</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Yazma Dersi Kitapçığı</a:t>
                      </a:r>
                    </a:p>
                    <a:p>
                      <a:pPr marL="342900" lvl="0" indent="-342900">
                        <a:lnSpc>
                          <a:spcPct val="107000"/>
                        </a:lnSpc>
                        <a:spcAft>
                          <a:spcPts val="0"/>
                        </a:spcAft>
                        <a:buFont typeface="Symbol"/>
                        <a:buChar char=""/>
                      </a:pPr>
                      <a:r>
                        <a:rPr lang="tr-TR" sz="1600">
                          <a:effectLst/>
                        </a:rPr>
                        <a:t>Zorunlu Materyaller</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dirty="0">
                          <a:effectLst/>
                        </a:rPr>
                        <a:t>Yazma Dersi Kitapçığı</a:t>
                      </a:r>
                    </a:p>
                    <a:p>
                      <a:pPr marL="342900" lvl="0" indent="-342900">
                        <a:lnSpc>
                          <a:spcPct val="107000"/>
                        </a:lnSpc>
                        <a:spcAft>
                          <a:spcPts val="0"/>
                        </a:spcAft>
                        <a:buFont typeface="Symbol"/>
                        <a:buChar char=""/>
                      </a:pPr>
                      <a:r>
                        <a:rPr lang="tr-TR" sz="1600" dirty="0">
                          <a:effectLst/>
                        </a:rPr>
                        <a:t>Zorunlu Materyaller</a:t>
                      </a:r>
                      <a:endParaRPr lang="tr-TR" sz="16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1562419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262667" y="302540"/>
            <a:ext cx="7729728" cy="1084826"/>
          </a:xfrm>
        </p:spPr>
        <p:txBody>
          <a:bodyPr>
            <a:normAutofit fontScale="90000"/>
          </a:bodyPr>
          <a:lstStyle/>
          <a:p>
            <a:r>
              <a:rPr lang="tr-TR" dirty="0"/>
              <a:t>DÜZEYLERDE OKUTULACAK</a:t>
            </a:r>
            <a:br>
              <a:rPr lang="tr-TR" dirty="0"/>
            </a:br>
            <a:r>
              <a:rPr lang="tr-TR" dirty="0"/>
              <a:t>KİTAPLAR VE KAYNAKLAR</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182911403"/>
              </p:ext>
            </p:extLst>
          </p:nvPr>
        </p:nvGraphicFramePr>
        <p:xfrm>
          <a:off x="1623848" y="1939158"/>
          <a:ext cx="9522373" cy="4493172"/>
        </p:xfrm>
        <a:graphic>
          <a:graphicData uri="http://schemas.openxmlformats.org/drawingml/2006/table">
            <a:tbl>
              <a:tblPr firstRow="1" firstCol="1" bandRow="1">
                <a:tableStyleId>{5C22544A-7EE6-4342-B048-85BDC9FD1C3A}</a:tableStyleId>
              </a:tblPr>
              <a:tblGrid>
                <a:gridCol w="3175917">
                  <a:extLst>
                    <a:ext uri="{9D8B030D-6E8A-4147-A177-3AD203B41FA5}">
                      <a16:colId xmlns="" xmlns:a16="http://schemas.microsoft.com/office/drawing/2014/main" val="20000"/>
                    </a:ext>
                  </a:extLst>
                </a:gridCol>
                <a:gridCol w="3175917">
                  <a:extLst>
                    <a:ext uri="{9D8B030D-6E8A-4147-A177-3AD203B41FA5}">
                      <a16:colId xmlns="" xmlns:a16="http://schemas.microsoft.com/office/drawing/2014/main" val="20001"/>
                    </a:ext>
                  </a:extLst>
                </a:gridCol>
                <a:gridCol w="3170539">
                  <a:extLst>
                    <a:ext uri="{9D8B030D-6E8A-4147-A177-3AD203B41FA5}">
                      <a16:colId xmlns="" xmlns:a16="http://schemas.microsoft.com/office/drawing/2014/main" val="20002"/>
                    </a:ext>
                  </a:extLst>
                </a:gridCol>
              </a:tblGrid>
              <a:tr h="264305">
                <a:tc rowSpan="2">
                  <a:txBody>
                    <a:bodyPr/>
                    <a:lstStyle/>
                    <a:p>
                      <a:pPr algn="ctr">
                        <a:lnSpc>
                          <a:spcPct val="107000"/>
                        </a:lnSpc>
                        <a:spcAft>
                          <a:spcPts val="0"/>
                        </a:spcAft>
                      </a:pPr>
                      <a:r>
                        <a:rPr lang="tr-TR" sz="1600" dirty="0">
                          <a:effectLst/>
                        </a:rPr>
                        <a:t>DERS</a:t>
                      </a:r>
                      <a:endParaRPr lang="tr-TR" sz="1600" dirty="0">
                        <a:effectLst/>
                        <a:latin typeface="Calibri"/>
                        <a:ea typeface="Calibri"/>
                        <a:cs typeface="Times New Roman"/>
                      </a:endParaRPr>
                    </a:p>
                  </a:txBody>
                  <a:tcPr marL="68580" marR="68580" marT="0" marB="0" anchor="ctr"/>
                </a:tc>
                <a:tc gridSpan="2">
                  <a:txBody>
                    <a:bodyPr/>
                    <a:lstStyle/>
                    <a:p>
                      <a:pPr algn="ctr">
                        <a:lnSpc>
                          <a:spcPct val="107000"/>
                        </a:lnSpc>
                        <a:spcAft>
                          <a:spcPts val="0"/>
                        </a:spcAft>
                      </a:pPr>
                      <a:r>
                        <a:rPr lang="tr-TR" sz="1600">
                          <a:effectLst/>
                        </a:rPr>
                        <a:t>DERS KİTABI</a:t>
                      </a:r>
                      <a:endParaRPr lang="tr-TR" sz="1600">
                        <a:effectLst/>
                        <a:latin typeface="Calibri"/>
                        <a:ea typeface="Calibri"/>
                        <a:cs typeface="Times New Roman"/>
                      </a:endParaRPr>
                    </a:p>
                  </a:txBody>
                  <a:tcPr marL="68580" marR="68580" marT="0" marB="0" anchor="ctr"/>
                </a:tc>
                <a:tc hMerge="1">
                  <a:txBody>
                    <a:bodyPr/>
                    <a:lstStyle/>
                    <a:p>
                      <a:endParaRPr lang="tr-TR"/>
                    </a:p>
                  </a:txBody>
                  <a:tcPr/>
                </a:tc>
                <a:extLst>
                  <a:ext uri="{0D108BD9-81ED-4DB2-BD59-A6C34878D82A}">
                    <a16:rowId xmlns="" xmlns:a16="http://schemas.microsoft.com/office/drawing/2014/main" val="10000"/>
                  </a:ext>
                </a:extLst>
              </a:tr>
              <a:tr h="264305">
                <a:tc vMerge="1">
                  <a:txBody>
                    <a:bodyPr/>
                    <a:lstStyle/>
                    <a:p>
                      <a:endParaRPr lang="tr-TR"/>
                    </a:p>
                  </a:txBody>
                  <a:tcPr/>
                </a:tc>
                <a:tc>
                  <a:txBody>
                    <a:bodyPr/>
                    <a:lstStyle/>
                    <a:p>
                      <a:pPr algn="ctr">
                        <a:lnSpc>
                          <a:spcPct val="107000"/>
                        </a:lnSpc>
                        <a:spcAft>
                          <a:spcPts val="0"/>
                        </a:spcAft>
                      </a:pPr>
                      <a:r>
                        <a:rPr lang="tr-TR" sz="1600">
                          <a:effectLst/>
                        </a:rPr>
                        <a:t>Güz Dönemi (A2)</a:t>
                      </a:r>
                      <a:endParaRPr lang="tr-TR" sz="16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tr-TR" sz="1600">
                          <a:effectLst/>
                        </a:rPr>
                        <a:t>Bahar Dönemi (B1)</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1"/>
                  </a:ext>
                </a:extLst>
              </a:tr>
              <a:tr h="1585825">
                <a:tc>
                  <a:txBody>
                    <a:bodyPr/>
                    <a:lstStyle/>
                    <a:p>
                      <a:pPr>
                        <a:lnSpc>
                          <a:spcPct val="107000"/>
                        </a:lnSpc>
                        <a:spcAft>
                          <a:spcPts val="0"/>
                        </a:spcAft>
                      </a:pPr>
                      <a:r>
                        <a:rPr lang="tr-TR" sz="1600" dirty="0">
                          <a:effectLst/>
                        </a:rPr>
                        <a:t>Temel İngilizce</a:t>
                      </a:r>
                      <a:endParaRPr lang="tr-TR" sz="1600" dirty="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en-GB" sz="1600">
                          <a:effectLst/>
                        </a:rPr>
                        <a:t>New Language Leader Elementary</a:t>
                      </a:r>
                      <a:endParaRPr lang="tr-TR" sz="1600">
                        <a:effectLst/>
                      </a:endParaRPr>
                    </a:p>
                    <a:p>
                      <a:pPr marL="342900" lvl="0" indent="-342900">
                        <a:lnSpc>
                          <a:spcPct val="107000"/>
                        </a:lnSpc>
                        <a:spcAft>
                          <a:spcPts val="0"/>
                        </a:spcAft>
                        <a:buFont typeface="Symbol"/>
                        <a:buChar char=""/>
                      </a:pPr>
                      <a:r>
                        <a:rPr lang="en-GB" sz="1600">
                          <a:effectLst/>
                        </a:rPr>
                        <a:t>New Language Leader Pre-Intermediate</a:t>
                      </a:r>
                      <a:endParaRPr lang="tr-TR" sz="1600">
                        <a:effectLst/>
                      </a:endParaRPr>
                    </a:p>
                    <a:p>
                      <a:pPr marL="342900" lvl="0" indent="-342900">
                        <a:lnSpc>
                          <a:spcPct val="107000"/>
                        </a:lnSpc>
                        <a:spcAft>
                          <a:spcPts val="0"/>
                        </a:spcAft>
                        <a:buFont typeface="Symbol"/>
                        <a:buChar char=""/>
                      </a:pPr>
                      <a:r>
                        <a:rPr lang="tr-TR" sz="1600">
                          <a:effectLst/>
                        </a:rPr>
                        <a:t>Derlenmiş Gramer Materyalleri</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en-GB" sz="1600">
                          <a:effectLst/>
                        </a:rPr>
                        <a:t>New Language Leader Intermediate</a:t>
                      </a:r>
                      <a:endParaRPr lang="tr-TR" sz="1600">
                        <a:effectLst/>
                      </a:endParaRPr>
                    </a:p>
                    <a:p>
                      <a:pPr marL="342900" lvl="0" indent="-342900">
                        <a:lnSpc>
                          <a:spcPct val="107000"/>
                        </a:lnSpc>
                        <a:spcAft>
                          <a:spcPts val="0"/>
                        </a:spcAft>
                        <a:buFont typeface="Symbol"/>
                        <a:buChar char=""/>
                      </a:pPr>
                      <a:r>
                        <a:rPr lang="tr-TR" sz="1600">
                          <a:effectLst/>
                        </a:rPr>
                        <a:t>Derlenmiş Gramer ve Kelime Materyalleri</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2"/>
                  </a:ext>
                </a:extLst>
              </a:tr>
              <a:tr h="528608">
                <a:tc>
                  <a:txBody>
                    <a:bodyPr/>
                    <a:lstStyle/>
                    <a:p>
                      <a:pPr>
                        <a:lnSpc>
                          <a:spcPct val="107000"/>
                        </a:lnSpc>
                        <a:spcAft>
                          <a:spcPts val="0"/>
                        </a:spcAft>
                      </a:pPr>
                      <a:r>
                        <a:rPr lang="tr-TR" sz="1600" dirty="0">
                          <a:effectLst/>
                        </a:rPr>
                        <a:t>Dinleme, Okuma, Kelime Bilgisi</a:t>
                      </a:r>
                      <a:endParaRPr lang="tr-TR" sz="1600" dirty="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Zorunlu Materyaller ve Ödevler Kitapçığı</a:t>
                      </a:r>
                      <a:endParaRPr lang="tr-TR" sz="1600">
                        <a:effectLst/>
                        <a:latin typeface="Calibri"/>
                        <a:ea typeface="Calibri"/>
                        <a:cs typeface="Times New Roman"/>
                      </a:endParaRPr>
                    </a:p>
                  </a:txBody>
                  <a:tcPr marL="68580" marR="68580" marT="0" marB="0" anchor="ctr"/>
                </a:tc>
                <a:tc>
                  <a:txBody>
                    <a:bodyPr/>
                    <a:lstStyle/>
                    <a:p>
                      <a:pPr marL="228600">
                        <a:lnSpc>
                          <a:spcPct val="107000"/>
                        </a:lnSpc>
                        <a:spcAft>
                          <a:spcPts val="0"/>
                        </a:spcAft>
                      </a:pPr>
                      <a:r>
                        <a:rPr lang="tr-TR" sz="1600" dirty="0">
                          <a:effectLst/>
                        </a:rPr>
                        <a:t> </a:t>
                      </a:r>
                      <a:endParaRPr lang="tr-TR" sz="16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3"/>
                  </a:ext>
                </a:extLst>
              </a:tr>
              <a:tr h="792913">
                <a:tc>
                  <a:txBody>
                    <a:bodyPr/>
                    <a:lstStyle/>
                    <a:p>
                      <a:pPr>
                        <a:lnSpc>
                          <a:spcPct val="107000"/>
                        </a:lnSpc>
                        <a:spcAft>
                          <a:spcPts val="0"/>
                        </a:spcAft>
                      </a:pPr>
                      <a:r>
                        <a:rPr lang="tr-TR" sz="1600">
                          <a:effectLst/>
                        </a:rPr>
                        <a:t>Dinleme-Konuşma</a:t>
                      </a:r>
                      <a:endParaRPr lang="tr-TR" sz="1600">
                        <a:effectLst/>
                        <a:latin typeface="Calibri"/>
                        <a:ea typeface="Calibri"/>
                        <a:cs typeface="Times New Roman"/>
                      </a:endParaRPr>
                    </a:p>
                  </a:txBody>
                  <a:tcPr marL="68580" marR="68580" marT="0" marB="0" anchor="ctr"/>
                </a:tc>
                <a:tc>
                  <a:txBody>
                    <a:bodyPr/>
                    <a:lstStyle/>
                    <a:p>
                      <a:pPr marL="228600">
                        <a:lnSpc>
                          <a:spcPct val="107000"/>
                        </a:lnSpc>
                        <a:spcAft>
                          <a:spcPts val="0"/>
                        </a:spcAft>
                      </a:pPr>
                      <a:r>
                        <a:rPr lang="tr-TR" sz="1600">
                          <a:effectLst/>
                        </a:rPr>
                        <a:t> </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en-GB" sz="1600">
                          <a:effectLst/>
                        </a:rPr>
                        <a:t>Contemporary Topics 1</a:t>
                      </a:r>
                      <a:endParaRPr lang="tr-TR" sz="1600">
                        <a:effectLst/>
                      </a:endParaRPr>
                    </a:p>
                    <a:p>
                      <a:pPr marL="342900" lvl="0" indent="-342900">
                        <a:lnSpc>
                          <a:spcPct val="107000"/>
                        </a:lnSpc>
                        <a:spcAft>
                          <a:spcPts val="0"/>
                        </a:spcAft>
                        <a:buFont typeface="Symbol"/>
                        <a:buChar char=""/>
                      </a:pPr>
                      <a:r>
                        <a:rPr lang="tr-TR" sz="1600">
                          <a:effectLst/>
                        </a:rPr>
                        <a:t>Derlenmiş Dinleme Materyalleri</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4"/>
                  </a:ext>
                </a:extLst>
              </a:tr>
              <a:tr h="528608">
                <a:tc>
                  <a:txBody>
                    <a:bodyPr/>
                    <a:lstStyle/>
                    <a:p>
                      <a:pPr>
                        <a:lnSpc>
                          <a:spcPct val="107000"/>
                        </a:lnSpc>
                        <a:spcAft>
                          <a:spcPts val="0"/>
                        </a:spcAft>
                      </a:pPr>
                      <a:r>
                        <a:rPr lang="tr-TR" sz="1600">
                          <a:effectLst/>
                        </a:rPr>
                        <a:t>Okuma</a:t>
                      </a:r>
                      <a:endParaRPr lang="tr-TR" sz="1600">
                        <a:effectLst/>
                        <a:latin typeface="Calibri"/>
                        <a:ea typeface="Calibri"/>
                        <a:cs typeface="Times New Roman"/>
                      </a:endParaRPr>
                    </a:p>
                  </a:txBody>
                  <a:tcPr marL="68580" marR="68580" marT="0" marB="0" anchor="ctr"/>
                </a:tc>
                <a:tc>
                  <a:txBody>
                    <a:bodyPr/>
                    <a:lstStyle/>
                    <a:p>
                      <a:pPr>
                        <a:lnSpc>
                          <a:spcPct val="107000"/>
                        </a:lnSpc>
                        <a:spcAft>
                          <a:spcPts val="0"/>
                        </a:spcAft>
                      </a:pPr>
                      <a:r>
                        <a:rPr lang="tr-TR" sz="1600">
                          <a:effectLst/>
                        </a:rPr>
                        <a:t> </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Reading Explorer 2</a:t>
                      </a:r>
                    </a:p>
                    <a:p>
                      <a:pPr marL="342900" lvl="0" indent="-342900">
                        <a:lnSpc>
                          <a:spcPct val="107000"/>
                        </a:lnSpc>
                        <a:spcAft>
                          <a:spcPts val="0"/>
                        </a:spcAft>
                        <a:buFont typeface="Symbol"/>
                        <a:buChar char=""/>
                      </a:pPr>
                      <a:r>
                        <a:rPr lang="tr-TR" sz="1600">
                          <a:effectLst/>
                        </a:rPr>
                        <a:t>Derlenmiş Okuma Materyalleri</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5"/>
                  </a:ext>
                </a:extLst>
              </a:tr>
              <a:tr h="528608">
                <a:tc>
                  <a:txBody>
                    <a:bodyPr/>
                    <a:lstStyle/>
                    <a:p>
                      <a:pPr>
                        <a:lnSpc>
                          <a:spcPct val="107000"/>
                        </a:lnSpc>
                        <a:spcAft>
                          <a:spcPts val="0"/>
                        </a:spcAft>
                      </a:pPr>
                      <a:r>
                        <a:rPr lang="tr-TR" sz="1600">
                          <a:effectLst/>
                        </a:rPr>
                        <a:t>Yazma</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Yazma Dersi Kitapçığı</a:t>
                      </a:r>
                    </a:p>
                    <a:p>
                      <a:pPr marL="342900" lvl="0" indent="-342900">
                        <a:lnSpc>
                          <a:spcPct val="107000"/>
                        </a:lnSpc>
                        <a:spcAft>
                          <a:spcPts val="0"/>
                        </a:spcAft>
                        <a:buFont typeface="Symbol"/>
                        <a:buChar char=""/>
                      </a:pPr>
                      <a:r>
                        <a:rPr lang="tr-TR" sz="1600">
                          <a:effectLst/>
                        </a:rPr>
                        <a:t>Zorunlu Materyaller</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dirty="0">
                          <a:effectLst/>
                        </a:rPr>
                        <a:t>Yazma Dersi Kitapçığı</a:t>
                      </a:r>
                    </a:p>
                    <a:p>
                      <a:pPr marL="342900" lvl="0" indent="-342900">
                        <a:lnSpc>
                          <a:spcPct val="107000"/>
                        </a:lnSpc>
                        <a:spcAft>
                          <a:spcPts val="0"/>
                        </a:spcAft>
                        <a:buFont typeface="Symbol"/>
                        <a:buChar char=""/>
                      </a:pPr>
                      <a:r>
                        <a:rPr lang="tr-TR" sz="1600" dirty="0">
                          <a:effectLst/>
                        </a:rPr>
                        <a:t>Zorunlu Materyaller</a:t>
                      </a:r>
                      <a:endParaRPr lang="tr-TR" sz="16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6"/>
                  </a:ext>
                </a:extLst>
              </a:tr>
            </a:tbl>
          </a:graphicData>
        </a:graphic>
      </p:graphicFrame>
      <p:sp>
        <p:nvSpPr>
          <p:cNvPr id="5" name="Metin kutusu 4">
            <a:extLst>
              <a:ext uri="{FF2B5EF4-FFF2-40B4-BE49-F238E27FC236}">
                <a16:creationId xmlns="" xmlns:a16="http://schemas.microsoft.com/office/drawing/2014/main" id="{9D39362F-3E69-7543-9FC9-C3892FB7C1BC}"/>
              </a:ext>
            </a:extLst>
          </p:cNvPr>
          <p:cNvSpPr txBox="1"/>
          <p:nvPr/>
        </p:nvSpPr>
        <p:spPr>
          <a:xfrm>
            <a:off x="2105632" y="1435810"/>
            <a:ext cx="1354858" cy="461665"/>
          </a:xfrm>
          <a:prstGeom prst="rect">
            <a:avLst/>
          </a:prstGeom>
          <a:noFill/>
        </p:spPr>
        <p:txBody>
          <a:bodyPr wrap="none" rtlCol="0">
            <a:spAutoFit/>
          </a:bodyPr>
          <a:lstStyle/>
          <a:p>
            <a:pPr marL="285750" indent="-285750">
              <a:buFont typeface="Arial" panose="020B0604020202020204" pitchFamily="34" charset="0"/>
              <a:buChar char="•"/>
            </a:pPr>
            <a:r>
              <a:rPr lang="tr-TR" sz="2400" b="1" dirty="0"/>
              <a:t>A2/B1</a:t>
            </a:r>
          </a:p>
        </p:txBody>
      </p:sp>
    </p:spTree>
    <p:extLst>
      <p:ext uri="{BB962C8B-B14F-4D97-AF65-F5344CB8AC3E}">
        <p14:creationId xmlns:p14="http://schemas.microsoft.com/office/powerpoint/2010/main" val="1083226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120777" y="129119"/>
            <a:ext cx="7729728" cy="879874"/>
          </a:xfrm>
        </p:spPr>
        <p:txBody>
          <a:bodyPr>
            <a:normAutofit fontScale="90000"/>
          </a:bodyPr>
          <a:lstStyle/>
          <a:p>
            <a:r>
              <a:rPr lang="tr-TR" dirty="0"/>
              <a:t>DÜZEYLERDE OKUTULACAK</a:t>
            </a:r>
            <a:br>
              <a:rPr lang="tr-TR" dirty="0"/>
            </a:br>
            <a:r>
              <a:rPr lang="tr-TR" dirty="0"/>
              <a:t>KİTAPLAR VE KAYNAKLAR</a:t>
            </a: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3468739098"/>
              </p:ext>
            </p:extLst>
          </p:nvPr>
        </p:nvGraphicFramePr>
        <p:xfrm>
          <a:off x="1702676" y="1954927"/>
          <a:ext cx="9254359" cy="4127401"/>
        </p:xfrm>
        <a:graphic>
          <a:graphicData uri="http://schemas.openxmlformats.org/drawingml/2006/table">
            <a:tbl>
              <a:tblPr firstRow="1" firstCol="1" bandRow="1">
                <a:tableStyleId>{5C22544A-7EE6-4342-B048-85BDC9FD1C3A}</a:tableStyleId>
              </a:tblPr>
              <a:tblGrid>
                <a:gridCol w="3086528">
                  <a:extLst>
                    <a:ext uri="{9D8B030D-6E8A-4147-A177-3AD203B41FA5}">
                      <a16:colId xmlns="" xmlns:a16="http://schemas.microsoft.com/office/drawing/2014/main" val="20000"/>
                    </a:ext>
                  </a:extLst>
                </a:gridCol>
                <a:gridCol w="3086528">
                  <a:extLst>
                    <a:ext uri="{9D8B030D-6E8A-4147-A177-3AD203B41FA5}">
                      <a16:colId xmlns="" xmlns:a16="http://schemas.microsoft.com/office/drawing/2014/main" val="20001"/>
                    </a:ext>
                  </a:extLst>
                </a:gridCol>
                <a:gridCol w="3081303">
                  <a:extLst>
                    <a:ext uri="{9D8B030D-6E8A-4147-A177-3AD203B41FA5}">
                      <a16:colId xmlns="" xmlns:a16="http://schemas.microsoft.com/office/drawing/2014/main" val="20002"/>
                    </a:ext>
                  </a:extLst>
                </a:gridCol>
              </a:tblGrid>
              <a:tr h="196546">
                <a:tc rowSpan="2">
                  <a:txBody>
                    <a:bodyPr/>
                    <a:lstStyle/>
                    <a:p>
                      <a:pPr>
                        <a:lnSpc>
                          <a:spcPct val="107000"/>
                        </a:lnSpc>
                        <a:spcAft>
                          <a:spcPts val="0"/>
                        </a:spcAft>
                      </a:pPr>
                      <a:r>
                        <a:rPr lang="tr-TR" sz="1600">
                          <a:effectLst/>
                        </a:rPr>
                        <a:t>DERS</a:t>
                      </a:r>
                      <a:endParaRPr lang="tr-TR" sz="1600">
                        <a:effectLst/>
                        <a:latin typeface="Calibri"/>
                        <a:ea typeface="Calibri"/>
                        <a:cs typeface="Times New Roman"/>
                      </a:endParaRPr>
                    </a:p>
                  </a:txBody>
                  <a:tcPr marL="68580" marR="68580" marT="0" marB="0" anchor="ctr"/>
                </a:tc>
                <a:tc gridSpan="2">
                  <a:txBody>
                    <a:bodyPr/>
                    <a:lstStyle/>
                    <a:p>
                      <a:pPr algn="ctr">
                        <a:lnSpc>
                          <a:spcPct val="107000"/>
                        </a:lnSpc>
                        <a:spcAft>
                          <a:spcPts val="0"/>
                        </a:spcAft>
                      </a:pPr>
                      <a:r>
                        <a:rPr lang="tr-TR" sz="1600">
                          <a:effectLst/>
                        </a:rPr>
                        <a:t>DERS KİTABI</a:t>
                      </a:r>
                      <a:endParaRPr lang="tr-TR" sz="1600">
                        <a:effectLst/>
                        <a:latin typeface="Calibri"/>
                        <a:ea typeface="Calibri"/>
                        <a:cs typeface="Times New Roman"/>
                      </a:endParaRPr>
                    </a:p>
                  </a:txBody>
                  <a:tcPr marL="68580" marR="68580" marT="0" marB="0" anchor="ctr"/>
                </a:tc>
                <a:tc hMerge="1">
                  <a:txBody>
                    <a:bodyPr/>
                    <a:lstStyle/>
                    <a:p>
                      <a:endParaRPr lang="tr-TR"/>
                    </a:p>
                  </a:txBody>
                  <a:tcPr/>
                </a:tc>
                <a:extLst>
                  <a:ext uri="{0D108BD9-81ED-4DB2-BD59-A6C34878D82A}">
                    <a16:rowId xmlns="" xmlns:a16="http://schemas.microsoft.com/office/drawing/2014/main" val="10000"/>
                  </a:ext>
                </a:extLst>
              </a:tr>
              <a:tr h="196949">
                <a:tc vMerge="1">
                  <a:txBody>
                    <a:bodyPr/>
                    <a:lstStyle/>
                    <a:p>
                      <a:endParaRPr lang="tr-TR"/>
                    </a:p>
                  </a:txBody>
                  <a:tcPr/>
                </a:tc>
                <a:tc>
                  <a:txBody>
                    <a:bodyPr/>
                    <a:lstStyle/>
                    <a:p>
                      <a:pPr>
                        <a:lnSpc>
                          <a:spcPct val="107000"/>
                        </a:lnSpc>
                        <a:spcAft>
                          <a:spcPts val="0"/>
                        </a:spcAft>
                      </a:pPr>
                      <a:r>
                        <a:rPr lang="tr-TR" sz="1600">
                          <a:effectLst/>
                        </a:rPr>
                        <a:t>Güz Dönemi (A2)</a:t>
                      </a:r>
                      <a:endParaRPr lang="tr-TR" sz="1600">
                        <a:effectLst/>
                        <a:latin typeface="Calibri"/>
                        <a:ea typeface="Calibri"/>
                        <a:cs typeface="Times New Roman"/>
                      </a:endParaRPr>
                    </a:p>
                  </a:txBody>
                  <a:tcPr marL="68580" marR="68580" marT="0" marB="0" anchor="ctr"/>
                </a:tc>
                <a:tc>
                  <a:txBody>
                    <a:bodyPr/>
                    <a:lstStyle/>
                    <a:p>
                      <a:pPr>
                        <a:lnSpc>
                          <a:spcPct val="107000"/>
                        </a:lnSpc>
                        <a:spcAft>
                          <a:spcPts val="0"/>
                        </a:spcAft>
                      </a:pPr>
                      <a:r>
                        <a:rPr lang="tr-TR" sz="1600">
                          <a:effectLst/>
                        </a:rPr>
                        <a:t>Bahar Dönemi (B1)</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1"/>
                  </a:ext>
                </a:extLst>
              </a:tr>
              <a:tr h="1025052">
                <a:tc>
                  <a:txBody>
                    <a:bodyPr/>
                    <a:lstStyle/>
                    <a:p>
                      <a:pPr>
                        <a:lnSpc>
                          <a:spcPct val="107000"/>
                        </a:lnSpc>
                        <a:spcAft>
                          <a:spcPts val="0"/>
                        </a:spcAft>
                      </a:pPr>
                      <a:r>
                        <a:rPr lang="tr-TR" sz="1600" dirty="0">
                          <a:effectLst/>
                        </a:rPr>
                        <a:t>Temel İngilizce</a:t>
                      </a:r>
                      <a:endParaRPr lang="tr-TR" sz="1600" dirty="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en-GB" sz="1600">
                          <a:effectLst/>
                        </a:rPr>
                        <a:t>Pioneer Elementary</a:t>
                      </a:r>
                      <a:endParaRPr lang="tr-TR" sz="1600">
                        <a:effectLst/>
                      </a:endParaRPr>
                    </a:p>
                    <a:p>
                      <a:pPr marL="342900" lvl="0" indent="-342900">
                        <a:lnSpc>
                          <a:spcPct val="107000"/>
                        </a:lnSpc>
                        <a:spcAft>
                          <a:spcPts val="0"/>
                        </a:spcAft>
                        <a:buFont typeface="Symbol"/>
                        <a:buChar char=""/>
                      </a:pPr>
                      <a:r>
                        <a:rPr lang="en-GB" sz="1600">
                          <a:effectLst/>
                        </a:rPr>
                        <a:t>Pioneer Pre-Intermediate</a:t>
                      </a:r>
                      <a:endParaRPr lang="tr-TR" sz="1600">
                        <a:effectLst/>
                      </a:endParaRPr>
                    </a:p>
                    <a:p>
                      <a:pPr marL="342900" lvl="0" indent="-342900">
                        <a:lnSpc>
                          <a:spcPct val="107000"/>
                        </a:lnSpc>
                        <a:spcAft>
                          <a:spcPts val="0"/>
                        </a:spcAft>
                        <a:buFont typeface="Symbol"/>
                        <a:buChar char=""/>
                      </a:pPr>
                      <a:r>
                        <a:rPr lang="tr-TR" sz="1600">
                          <a:effectLst/>
                        </a:rPr>
                        <a:t>Derlenmiş Gramer Materyalleri</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en-GB" sz="1600">
                          <a:effectLst/>
                        </a:rPr>
                        <a:t>New Language Leader Intermediate</a:t>
                      </a:r>
                      <a:endParaRPr lang="tr-TR" sz="1600">
                        <a:effectLst/>
                      </a:endParaRPr>
                    </a:p>
                    <a:p>
                      <a:pPr marL="342900" lvl="0" indent="-342900">
                        <a:lnSpc>
                          <a:spcPct val="107000"/>
                        </a:lnSpc>
                        <a:spcAft>
                          <a:spcPts val="0"/>
                        </a:spcAft>
                        <a:buFont typeface="Symbol"/>
                        <a:buChar char=""/>
                      </a:pPr>
                      <a:r>
                        <a:rPr lang="tr-TR" sz="1600">
                          <a:effectLst/>
                        </a:rPr>
                        <a:t>Derlenmiş Gramer ve Kelime Materyalleri</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2"/>
                  </a:ext>
                </a:extLst>
              </a:tr>
              <a:tr h="403975">
                <a:tc>
                  <a:txBody>
                    <a:bodyPr/>
                    <a:lstStyle/>
                    <a:p>
                      <a:pPr>
                        <a:lnSpc>
                          <a:spcPct val="107000"/>
                        </a:lnSpc>
                        <a:spcAft>
                          <a:spcPts val="0"/>
                        </a:spcAft>
                      </a:pPr>
                      <a:r>
                        <a:rPr lang="tr-TR" sz="1600">
                          <a:effectLst/>
                        </a:rPr>
                        <a:t>Dinleme, Okuma, Kelime Bilgisi</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Zorunlu Materyaller ve Ödevler Kitapçığı</a:t>
                      </a:r>
                      <a:endParaRPr lang="tr-TR" sz="1600">
                        <a:effectLst/>
                        <a:latin typeface="Calibri"/>
                        <a:ea typeface="Calibri"/>
                        <a:cs typeface="Times New Roman"/>
                      </a:endParaRPr>
                    </a:p>
                  </a:txBody>
                  <a:tcPr marL="68580" marR="68580" marT="0" marB="0" anchor="ctr"/>
                </a:tc>
                <a:tc>
                  <a:txBody>
                    <a:bodyPr/>
                    <a:lstStyle/>
                    <a:p>
                      <a:pPr marL="228600">
                        <a:lnSpc>
                          <a:spcPct val="107000"/>
                        </a:lnSpc>
                        <a:spcAft>
                          <a:spcPts val="0"/>
                        </a:spcAft>
                      </a:pPr>
                      <a:r>
                        <a:rPr lang="tr-TR" sz="1600">
                          <a:effectLst/>
                        </a:rPr>
                        <a:t> </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3"/>
                  </a:ext>
                </a:extLst>
              </a:tr>
              <a:tr h="818026">
                <a:tc>
                  <a:txBody>
                    <a:bodyPr/>
                    <a:lstStyle/>
                    <a:p>
                      <a:pPr>
                        <a:lnSpc>
                          <a:spcPct val="107000"/>
                        </a:lnSpc>
                        <a:spcAft>
                          <a:spcPts val="0"/>
                        </a:spcAft>
                      </a:pPr>
                      <a:r>
                        <a:rPr lang="tr-TR" sz="1600" dirty="0">
                          <a:effectLst/>
                        </a:rPr>
                        <a:t>Dinleme-Konuşma</a:t>
                      </a:r>
                      <a:endParaRPr lang="tr-TR" sz="1600" dirty="0">
                        <a:effectLst/>
                        <a:latin typeface="Calibri"/>
                        <a:ea typeface="Calibri"/>
                        <a:cs typeface="Times New Roman"/>
                      </a:endParaRPr>
                    </a:p>
                  </a:txBody>
                  <a:tcPr marL="68580" marR="68580" marT="0" marB="0" anchor="ctr"/>
                </a:tc>
                <a:tc>
                  <a:txBody>
                    <a:bodyPr/>
                    <a:lstStyle/>
                    <a:p>
                      <a:pPr marL="228600">
                        <a:lnSpc>
                          <a:spcPct val="107000"/>
                        </a:lnSpc>
                        <a:spcAft>
                          <a:spcPts val="0"/>
                        </a:spcAft>
                      </a:pPr>
                      <a:r>
                        <a:rPr lang="tr-TR" sz="1600">
                          <a:effectLst/>
                        </a:rPr>
                        <a:t> </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en-GB" sz="1600">
                          <a:effectLst/>
                        </a:rPr>
                        <a:t>Contemporary Topics 1</a:t>
                      </a:r>
                      <a:endParaRPr lang="tr-TR" sz="1600">
                        <a:effectLst/>
                      </a:endParaRPr>
                    </a:p>
                    <a:p>
                      <a:pPr marL="228600">
                        <a:lnSpc>
                          <a:spcPct val="107000"/>
                        </a:lnSpc>
                        <a:spcAft>
                          <a:spcPts val="0"/>
                        </a:spcAft>
                      </a:pPr>
                      <a:r>
                        <a:rPr lang="tr-TR" sz="1600">
                          <a:effectLst/>
                        </a:rPr>
                        <a:t>Derlenmiş Dinleme Materyalleri</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4"/>
                  </a:ext>
                </a:extLst>
              </a:tr>
              <a:tr h="611001">
                <a:tc>
                  <a:txBody>
                    <a:bodyPr/>
                    <a:lstStyle/>
                    <a:p>
                      <a:pPr>
                        <a:lnSpc>
                          <a:spcPct val="107000"/>
                        </a:lnSpc>
                        <a:spcAft>
                          <a:spcPts val="0"/>
                        </a:spcAft>
                      </a:pPr>
                      <a:r>
                        <a:rPr lang="tr-TR" sz="1600">
                          <a:effectLst/>
                        </a:rPr>
                        <a:t>Okuma</a:t>
                      </a:r>
                      <a:endParaRPr lang="tr-TR" sz="1600">
                        <a:effectLst/>
                        <a:latin typeface="Calibri"/>
                        <a:ea typeface="Calibri"/>
                        <a:cs typeface="Times New Roman"/>
                      </a:endParaRPr>
                    </a:p>
                  </a:txBody>
                  <a:tcPr marL="68580" marR="68580" marT="0" marB="0" anchor="ctr"/>
                </a:tc>
                <a:tc>
                  <a:txBody>
                    <a:bodyPr/>
                    <a:lstStyle/>
                    <a:p>
                      <a:pPr>
                        <a:lnSpc>
                          <a:spcPct val="107000"/>
                        </a:lnSpc>
                        <a:spcAft>
                          <a:spcPts val="0"/>
                        </a:spcAft>
                      </a:pPr>
                      <a:r>
                        <a:rPr lang="tr-TR" sz="1600">
                          <a:effectLst/>
                        </a:rPr>
                        <a:t> </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Reading Explorer 2</a:t>
                      </a:r>
                    </a:p>
                    <a:p>
                      <a:pPr marL="342900" lvl="0" indent="-342900">
                        <a:lnSpc>
                          <a:spcPct val="107000"/>
                        </a:lnSpc>
                        <a:spcAft>
                          <a:spcPts val="0"/>
                        </a:spcAft>
                        <a:buFont typeface="Symbol"/>
                        <a:buChar char=""/>
                      </a:pPr>
                      <a:r>
                        <a:rPr lang="tr-TR" sz="1600">
                          <a:effectLst/>
                        </a:rPr>
                        <a:t>Derlenmiş Okuma Materyalleri</a:t>
                      </a:r>
                      <a:endParaRPr lang="tr-TR" sz="16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5"/>
                  </a:ext>
                </a:extLst>
              </a:tr>
              <a:tr h="611001">
                <a:tc>
                  <a:txBody>
                    <a:bodyPr/>
                    <a:lstStyle/>
                    <a:p>
                      <a:pPr>
                        <a:lnSpc>
                          <a:spcPct val="107000"/>
                        </a:lnSpc>
                        <a:spcAft>
                          <a:spcPts val="0"/>
                        </a:spcAft>
                      </a:pPr>
                      <a:r>
                        <a:rPr lang="tr-TR" sz="1600">
                          <a:effectLst/>
                        </a:rPr>
                        <a:t>Yazma</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a:effectLst/>
                        </a:rPr>
                        <a:t>Yazma Dersi Kitapçığı</a:t>
                      </a:r>
                    </a:p>
                    <a:p>
                      <a:pPr marL="342900" lvl="0" indent="-342900">
                        <a:lnSpc>
                          <a:spcPct val="107000"/>
                        </a:lnSpc>
                        <a:spcAft>
                          <a:spcPts val="0"/>
                        </a:spcAft>
                        <a:buFont typeface="Symbol"/>
                        <a:buChar char=""/>
                      </a:pPr>
                      <a:r>
                        <a:rPr lang="tr-TR" sz="1600">
                          <a:effectLst/>
                        </a:rPr>
                        <a:t>Zorunlu Materyaller</a:t>
                      </a:r>
                      <a:endParaRPr lang="tr-TR" sz="1600">
                        <a:effectLst/>
                        <a:latin typeface="Calibri"/>
                        <a:ea typeface="Calibri"/>
                        <a:cs typeface="Times New Roman"/>
                      </a:endParaRPr>
                    </a:p>
                  </a:txBody>
                  <a:tcPr marL="68580" marR="68580" marT="0" marB="0" anchor="ctr"/>
                </a:tc>
                <a:tc>
                  <a:txBody>
                    <a:bodyPr/>
                    <a:lstStyle/>
                    <a:p>
                      <a:pPr marL="342900" lvl="0" indent="-342900">
                        <a:lnSpc>
                          <a:spcPct val="107000"/>
                        </a:lnSpc>
                        <a:spcAft>
                          <a:spcPts val="0"/>
                        </a:spcAft>
                        <a:buFont typeface="Symbol"/>
                        <a:buChar char=""/>
                      </a:pPr>
                      <a:r>
                        <a:rPr lang="tr-TR" sz="1600" dirty="0">
                          <a:effectLst/>
                        </a:rPr>
                        <a:t>Yazma Dersi Kitapçığı</a:t>
                      </a:r>
                    </a:p>
                    <a:p>
                      <a:pPr marL="342900" lvl="0" indent="-342900">
                        <a:lnSpc>
                          <a:spcPct val="107000"/>
                        </a:lnSpc>
                        <a:spcAft>
                          <a:spcPts val="0"/>
                        </a:spcAft>
                        <a:buFont typeface="Symbol"/>
                        <a:buChar char=""/>
                      </a:pPr>
                      <a:r>
                        <a:rPr lang="tr-TR" sz="1600" dirty="0">
                          <a:effectLst/>
                        </a:rPr>
                        <a:t>Zorunlu Materyaller</a:t>
                      </a:r>
                      <a:endParaRPr lang="tr-TR" sz="16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6"/>
                  </a:ext>
                </a:extLst>
              </a:tr>
            </a:tbl>
          </a:graphicData>
        </a:graphic>
      </p:graphicFrame>
      <p:sp>
        <p:nvSpPr>
          <p:cNvPr id="4" name="Metin kutusu 3">
            <a:extLst>
              <a:ext uri="{FF2B5EF4-FFF2-40B4-BE49-F238E27FC236}">
                <a16:creationId xmlns="" xmlns:a16="http://schemas.microsoft.com/office/drawing/2014/main" id="{9D39362F-3E69-7543-9FC9-C3892FB7C1BC}"/>
              </a:ext>
            </a:extLst>
          </p:cNvPr>
          <p:cNvSpPr txBox="1"/>
          <p:nvPr/>
        </p:nvSpPr>
        <p:spPr>
          <a:xfrm>
            <a:off x="2105632" y="1204977"/>
            <a:ext cx="1354858" cy="461665"/>
          </a:xfrm>
          <a:prstGeom prst="rect">
            <a:avLst/>
          </a:prstGeom>
          <a:noFill/>
        </p:spPr>
        <p:txBody>
          <a:bodyPr wrap="none" rtlCol="0">
            <a:spAutoFit/>
          </a:bodyPr>
          <a:lstStyle/>
          <a:p>
            <a:pPr marL="285750" indent="-285750">
              <a:buFont typeface="Arial" panose="020B0604020202020204" pitchFamily="34" charset="0"/>
              <a:buChar char="•"/>
            </a:pPr>
            <a:r>
              <a:rPr lang="tr-TR" sz="2400" b="1" dirty="0"/>
              <a:t>A1/B1</a:t>
            </a:r>
          </a:p>
        </p:txBody>
      </p:sp>
    </p:spTree>
    <p:extLst>
      <p:ext uri="{BB962C8B-B14F-4D97-AF65-F5344CB8AC3E}">
        <p14:creationId xmlns:p14="http://schemas.microsoft.com/office/powerpoint/2010/main" val="3370339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2231136" y="964692"/>
            <a:ext cx="7729728" cy="1188720"/>
          </a:xfrm>
        </p:spPr>
        <p:txBody>
          <a:bodyPr>
            <a:normAutofit/>
          </a:bodyPr>
          <a:lstStyle/>
          <a:p>
            <a:r>
              <a:rPr lang="da-DK" dirty="0"/>
              <a:t>DÜZEYLER</a:t>
            </a:r>
            <a:r>
              <a:rPr lang="tr-TR" dirty="0"/>
              <a:t>İ</a:t>
            </a:r>
            <a:r>
              <a:rPr lang="da-DK" dirty="0"/>
              <a:t>N HAFTALIK DERS SAATLER</a:t>
            </a:r>
            <a:r>
              <a:rPr lang="tr-TR" dirty="0"/>
              <a:t>İ</a:t>
            </a:r>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2657915313"/>
              </p:ext>
            </p:extLst>
          </p:nvPr>
        </p:nvGraphicFramePr>
        <p:xfrm>
          <a:off x="1375887" y="2638425"/>
          <a:ext cx="9440226" cy="3107751"/>
        </p:xfrm>
        <a:graphic>
          <a:graphicData uri="http://schemas.openxmlformats.org/drawingml/2006/table">
            <a:tbl>
              <a:tblPr firstRow="1" firstCol="1" bandRow="1">
                <a:tableStyleId>{5C22544A-7EE6-4342-B048-85BDC9FD1C3A}</a:tableStyleId>
              </a:tblPr>
              <a:tblGrid>
                <a:gridCol w="2931514">
                  <a:extLst>
                    <a:ext uri="{9D8B030D-6E8A-4147-A177-3AD203B41FA5}">
                      <a16:colId xmlns="" xmlns:a16="http://schemas.microsoft.com/office/drawing/2014/main" val="20000"/>
                    </a:ext>
                  </a:extLst>
                </a:gridCol>
                <a:gridCol w="2932484">
                  <a:extLst>
                    <a:ext uri="{9D8B030D-6E8A-4147-A177-3AD203B41FA5}">
                      <a16:colId xmlns="" xmlns:a16="http://schemas.microsoft.com/office/drawing/2014/main" val="20001"/>
                    </a:ext>
                  </a:extLst>
                </a:gridCol>
                <a:gridCol w="3576228">
                  <a:extLst>
                    <a:ext uri="{9D8B030D-6E8A-4147-A177-3AD203B41FA5}">
                      <a16:colId xmlns="" xmlns:a16="http://schemas.microsoft.com/office/drawing/2014/main" val="20002"/>
                    </a:ext>
                  </a:extLst>
                </a:gridCol>
              </a:tblGrid>
              <a:tr h="1025223">
                <a:tc>
                  <a:txBody>
                    <a:bodyPr/>
                    <a:lstStyle/>
                    <a:p>
                      <a:pPr algn="ctr">
                        <a:lnSpc>
                          <a:spcPct val="107000"/>
                        </a:lnSpc>
                        <a:spcAft>
                          <a:spcPts val="0"/>
                        </a:spcAft>
                      </a:pPr>
                      <a:r>
                        <a:rPr lang="tr-TR" sz="3100">
                          <a:effectLst/>
                        </a:rPr>
                        <a:t>DÜZEYLER</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tc>
                  <a:txBody>
                    <a:bodyPr/>
                    <a:lstStyle/>
                    <a:p>
                      <a:pPr algn="ctr">
                        <a:lnSpc>
                          <a:spcPct val="107000"/>
                        </a:lnSpc>
                        <a:spcAft>
                          <a:spcPts val="0"/>
                        </a:spcAft>
                      </a:pPr>
                      <a:r>
                        <a:rPr lang="tr-TR" sz="3100">
                          <a:effectLst/>
                        </a:rPr>
                        <a:t>GÜZ</a:t>
                      </a:r>
                    </a:p>
                    <a:p>
                      <a:pPr algn="ctr">
                        <a:lnSpc>
                          <a:spcPct val="107000"/>
                        </a:lnSpc>
                        <a:spcAft>
                          <a:spcPts val="0"/>
                        </a:spcAft>
                      </a:pPr>
                      <a:r>
                        <a:rPr lang="tr-TR" sz="3100">
                          <a:effectLst/>
                        </a:rPr>
                        <a:t>YARIYILI</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tc>
                  <a:txBody>
                    <a:bodyPr/>
                    <a:lstStyle/>
                    <a:p>
                      <a:pPr algn="ctr">
                        <a:lnSpc>
                          <a:spcPct val="107000"/>
                        </a:lnSpc>
                        <a:spcAft>
                          <a:spcPts val="0"/>
                        </a:spcAft>
                      </a:pPr>
                      <a:r>
                        <a:rPr lang="tr-TR" sz="3100">
                          <a:effectLst/>
                        </a:rPr>
                        <a:t>BAHAR YARIYILI</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extLst>
                  <a:ext uri="{0D108BD9-81ED-4DB2-BD59-A6C34878D82A}">
                    <a16:rowId xmlns="" xmlns:a16="http://schemas.microsoft.com/office/drawing/2014/main" val="10000"/>
                  </a:ext>
                </a:extLst>
              </a:tr>
              <a:tr h="523441">
                <a:tc>
                  <a:txBody>
                    <a:bodyPr/>
                    <a:lstStyle/>
                    <a:p>
                      <a:pPr algn="ctr">
                        <a:lnSpc>
                          <a:spcPct val="107000"/>
                        </a:lnSpc>
                        <a:spcAft>
                          <a:spcPts val="0"/>
                        </a:spcAft>
                      </a:pPr>
                      <a:r>
                        <a:rPr lang="tr-TR" sz="3100">
                          <a:effectLst/>
                        </a:rPr>
                        <a:t>A1</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tc>
                  <a:txBody>
                    <a:bodyPr/>
                    <a:lstStyle/>
                    <a:p>
                      <a:pPr algn="ctr">
                        <a:lnSpc>
                          <a:spcPct val="107000"/>
                        </a:lnSpc>
                        <a:spcAft>
                          <a:spcPts val="0"/>
                        </a:spcAft>
                      </a:pPr>
                      <a:r>
                        <a:rPr lang="tr-TR" sz="3100">
                          <a:effectLst/>
                        </a:rPr>
                        <a:t>19</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tc>
                  <a:txBody>
                    <a:bodyPr/>
                    <a:lstStyle/>
                    <a:p>
                      <a:pPr algn="ctr">
                        <a:lnSpc>
                          <a:spcPct val="107000"/>
                        </a:lnSpc>
                        <a:spcAft>
                          <a:spcPts val="0"/>
                        </a:spcAft>
                      </a:pPr>
                      <a:r>
                        <a:rPr lang="tr-TR" sz="3100">
                          <a:effectLst/>
                        </a:rPr>
                        <a:t>19 (B1)</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extLst>
                  <a:ext uri="{0D108BD9-81ED-4DB2-BD59-A6C34878D82A}">
                    <a16:rowId xmlns="" xmlns:a16="http://schemas.microsoft.com/office/drawing/2014/main" val="10001"/>
                  </a:ext>
                </a:extLst>
              </a:tr>
              <a:tr h="523441">
                <a:tc>
                  <a:txBody>
                    <a:bodyPr/>
                    <a:lstStyle/>
                    <a:p>
                      <a:pPr algn="ctr">
                        <a:lnSpc>
                          <a:spcPct val="107000"/>
                        </a:lnSpc>
                        <a:spcAft>
                          <a:spcPts val="0"/>
                        </a:spcAft>
                      </a:pPr>
                      <a:r>
                        <a:rPr lang="tr-TR" sz="3100">
                          <a:effectLst/>
                        </a:rPr>
                        <a:t>A2</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tc>
                  <a:txBody>
                    <a:bodyPr/>
                    <a:lstStyle/>
                    <a:p>
                      <a:pPr algn="ctr">
                        <a:lnSpc>
                          <a:spcPct val="107000"/>
                        </a:lnSpc>
                        <a:spcAft>
                          <a:spcPts val="0"/>
                        </a:spcAft>
                      </a:pPr>
                      <a:r>
                        <a:rPr lang="tr-TR" sz="3100">
                          <a:effectLst/>
                        </a:rPr>
                        <a:t>19</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tc>
                  <a:txBody>
                    <a:bodyPr/>
                    <a:lstStyle/>
                    <a:p>
                      <a:pPr algn="ctr">
                        <a:lnSpc>
                          <a:spcPct val="107000"/>
                        </a:lnSpc>
                        <a:spcAft>
                          <a:spcPts val="0"/>
                        </a:spcAft>
                      </a:pPr>
                      <a:r>
                        <a:rPr lang="tr-TR" sz="3100">
                          <a:effectLst/>
                        </a:rPr>
                        <a:t>19 (B1)</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extLst>
                  <a:ext uri="{0D108BD9-81ED-4DB2-BD59-A6C34878D82A}">
                    <a16:rowId xmlns="" xmlns:a16="http://schemas.microsoft.com/office/drawing/2014/main" val="10002"/>
                  </a:ext>
                </a:extLst>
              </a:tr>
              <a:tr h="523441">
                <a:tc>
                  <a:txBody>
                    <a:bodyPr/>
                    <a:lstStyle/>
                    <a:p>
                      <a:pPr algn="ctr">
                        <a:lnSpc>
                          <a:spcPct val="107000"/>
                        </a:lnSpc>
                        <a:spcAft>
                          <a:spcPts val="0"/>
                        </a:spcAft>
                      </a:pPr>
                      <a:r>
                        <a:rPr lang="tr-TR" sz="3100">
                          <a:effectLst/>
                        </a:rPr>
                        <a:t>B1</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tc>
                  <a:txBody>
                    <a:bodyPr/>
                    <a:lstStyle/>
                    <a:p>
                      <a:pPr algn="ctr">
                        <a:lnSpc>
                          <a:spcPct val="107000"/>
                        </a:lnSpc>
                        <a:spcAft>
                          <a:spcPts val="0"/>
                        </a:spcAft>
                      </a:pPr>
                      <a:r>
                        <a:rPr lang="tr-TR" sz="3100">
                          <a:effectLst/>
                        </a:rPr>
                        <a:t>18</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tc>
                  <a:txBody>
                    <a:bodyPr/>
                    <a:lstStyle/>
                    <a:p>
                      <a:pPr algn="ctr">
                        <a:lnSpc>
                          <a:spcPct val="107000"/>
                        </a:lnSpc>
                        <a:spcAft>
                          <a:spcPts val="0"/>
                        </a:spcAft>
                      </a:pPr>
                      <a:r>
                        <a:rPr lang="tr-TR" sz="3100">
                          <a:effectLst/>
                        </a:rPr>
                        <a:t>16 (B2)</a:t>
                      </a:r>
                      <a:endParaRPr lang="tr-TR" sz="3100">
                        <a:solidFill>
                          <a:srgbClr val="2E74B5"/>
                        </a:solidFill>
                        <a:effectLst/>
                        <a:latin typeface="Calibri" panose="020F0502020204030204" pitchFamily="34" charset="0"/>
                        <a:ea typeface="Calibri" panose="020F0502020204030204" pitchFamily="34" charset="0"/>
                        <a:cs typeface="Times New Roman" panose="02020603050405020304" pitchFamily="18" charset="0"/>
                      </a:endParaRPr>
                    </a:p>
                  </a:txBody>
                  <a:tcPr marL="87932" marR="87932" marT="0" marB="0" anchor="ctr"/>
                </a:tc>
                <a:extLst>
                  <a:ext uri="{0D108BD9-81ED-4DB2-BD59-A6C34878D82A}">
                    <a16:rowId xmlns="" xmlns:a16="http://schemas.microsoft.com/office/drawing/2014/main" val="10003"/>
                  </a:ext>
                </a:extLst>
              </a:tr>
              <a:tr h="512205">
                <a:tc>
                  <a:txBody>
                    <a:bodyPr/>
                    <a:lstStyle/>
                    <a:p>
                      <a:pPr algn="ctr">
                        <a:lnSpc>
                          <a:spcPct val="107000"/>
                        </a:lnSpc>
                        <a:spcAft>
                          <a:spcPts val="0"/>
                        </a:spcAft>
                      </a:pPr>
                      <a:r>
                        <a:rPr lang="tr-TR" sz="3100" b="1" kern="1200">
                          <a:solidFill>
                            <a:schemeClr val="lt1"/>
                          </a:solidFill>
                          <a:effectLst/>
                          <a:latin typeface="+mn-lt"/>
                          <a:ea typeface="+mn-ea"/>
                          <a:cs typeface="+mn-cs"/>
                        </a:rPr>
                        <a:t>B1+</a:t>
                      </a:r>
                    </a:p>
                  </a:txBody>
                  <a:tcPr marL="87932" marR="87932" marT="0" marB="0" anchor="ctr"/>
                </a:tc>
                <a:tc>
                  <a:txBody>
                    <a:bodyPr/>
                    <a:lstStyle/>
                    <a:p>
                      <a:pPr marL="0" algn="ctr" defTabSz="457200" rtl="0" eaLnBrk="1" latinLnBrk="0" hangingPunct="1">
                        <a:lnSpc>
                          <a:spcPct val="107000"/>
                        </a:lnSpc>
                        <a:spcAft>
                          <a:spcPts val="0"/>
                        </a:spcAft>
                      </a:pPr>
                      <a:r>
                        <a:rPr lang="tr-TR" sz="3100" kern="1200">
                          <a:solidFill>
                            <a:schemeClr val="dk1"/>
                          </a:solidFill>
                          <a:effectLst/>
                          <a:latin typeface="+mn-lt"/>
                          <a:ea typeface="+mn-ea"/>
                          <a:cs typeface="+mn-cs"/>
                        </a:rPr>
                        <a:t>16</a:t>
                      </a:r>
                    </a:p>
                  </a:txBody>
                  <a:tcPr marL="87932" marR="87932" marT="0" marB="0" anchor="ctr"/>
                </a:tc>
                <a:tc>
                  <a:txBody>
                    <a:bodyPr/>
                    <a:lstStyle/>
                    <a:p>
                      <a:pPr marL="0" algn="ctr" defTabSz="457200" rtl="0" eaLnBrk="1" latinLnBrk="0" hangingPunct="1">
                        <a:lnSpc>
                          <a:spcPct val="107000"/>
                        </a:lnSpc>
                        <a:spcAft>
                          <a:spcPts val="0"/>
                        </a:spcAft>
                      </a:pPr>
                      <a:r>
                        <a:rPr lang="tr-TR" sz="3100" kern="1200">
                          <a:solidFill>
                            <a:schemeClr val="dk1"/>
                          </a:solidFill>
                          <a:effectLst/>
                          <a:latin typeface="+mn-lt"/>
                          <a:ea typeface="+mn-ea"/>
                          <a:cs typeface="+mn-cs"/>
                        </a:rPr>
                        <a:t>16 (B2)</a:t>
                      </a:r>
                    </a:p>
                  </a:txBody>
                  <a:tcPr marL="87932" marR="87932" marT="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071267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tr-TR" sz="3000" b="1" dirty="0">
                <a:solidFill>
                  <a:srgbClr val="FFFFFF"/>
                </a:solidFill>
                <a:effectLst>
                  <a:outerShdw blurRad="38100" dist="38100" dir="2700000" algn="tl">
                    <a:srgbClr val="000000">
                      <a:alpha val="43137"/>
                    </a:srgbClr>
                  </a:outerShdw>
                </a:effectLst>
              </a:rPr>
              <a:t>YDYO</a:t>
            </a:r>
          </a:p>
        </p:txBody>
      </p:sp>
      <p:sp>
        <p:nvSpPr>
          <p:cNvPr id="3" name="İçerik Yer Tutucusu 2"/>
          <p:cNvSpPr>
            <a:spLocks noGrp="1"/>
          </p:cNvSpPr>
          <p:nvPr>
            <p:ph idx="1"/>
          </p:nvPr>
        </p:nvSpPr>
        <p:spPr>
          <a:xfrm>
            <a:off x="5089355" y="185981"/>
            <a:ext cx="7102644" cy="6385300"/>
          </a:xfrm>
          <a:noFill/>
        </p:spPr>
        <p:txBody>
          <a:bodyPr anchor="ctr">
            <a:normAutofit/>
          </a:bodyPr>
          <a:lstStyle/>
          <a:p>
            <a:pPr algn="just"/>
            <a:r>
              <a:rPr lang="tr-TR" sz="2000" dirty="0"/>
              <a:t>1998’de eğitime başladı.</a:t>
            </a:r>
          </a:p>
          <a:p>
            <a:pPr algn="just"/>
            <a:r>
              <a:rPr lang="tr-TR" sz="2000" dirty="0"/>
              <a:t>1999’da ikinci öğretim öğrencilerine de eğitim vermeye başladı.</a:t>
            </a:r>
          </a:p>
          <a:p>
            <a:pPr algn="just"/>
            <a:r>
              <a:rPr lang="tr-TR" sz="2000" dirty="0"/>
              <a:t>2004-2005 Akademik yılından itibaren </a:t>
            </a:r>
            <a:r>
              <a:rPr lang="tr-TR" sz="2000" dirty="0" err="1"/>
              <a:t>Davutpaşa</a:t>
            </a:r>
            <a:r>
              <a:rPr lang="tr-TR" sz="2000" dirty="0"/>
              <a:t> Kampüsü’nde</a:t>
            </a:r>
          </a:p>
          <a:p>
            <a:pPr algn="just"/>
            <a:r>
              <a:rPr lang="tr-TR" sz="2000" dirty="0"/>
              <a:t>Temel </a:t>
            </a:r>
            <a:r>
              <a:rPr lang="tr-TR" sz="2000" dirty="0" err="1"/>
              <a:t>İngilizce’de</a:t>
            </a:r>
            <a:r>
              <a:rPr lang="tr-TR" sz="2000" dirty="0"/>
              <a:t> yıllık 3000-3300 öğrenci, Modern </a:t>
            </a:r>
            <a:r>
              <a:rPr lang="tr-TR" sz="2000" dirty="0" err="1"/>
              <a:t>Diller’de</a:t>
            </a:r>
            <a:r>
              <a:rPr lang="tr-TR" sz="2000" dirty="0"/>
              <a:t> 4600 öğrenci</a:t>
            </a:r>
          </a:p>
          <a:p>
            <a:pPr algn="just"/>
            <a:r>
              <a:rPr lang="tr-TR" sz="2000" dirty="0"/>
              <a:t>Temel İngilizce için 120, Modern Diller için 17, toplam 137 sınıf</a:t>
            </a:r>
          </a:p>
          <a:p>
            <a:pPr algn="just"/>
            <a:r>
              <a:rPr lang="tr-TR" sz="2000" dirty="0"/>
              <a:t>Temel İngilizce ve Modern </a:t>
            </a:r>
            <a:r>
              <a:rPr lang="tr-TR" sz="2000" dirty="0" err="1"/>
              <a:t>Diller’de</a:t>
            </a:r>
            <a:r>
              <a:rPr lang="tr-TR" sz="2000" dirty="0"/>
              <a:t> </a:t>
            </a:r>
            <a:r>
              <a:rPr lang="tr-TR" sz="2000" dirty="0" smtClean="0"/>
              <a:t>toplam 161 öğretim </a:t>
            </a:r>
            <a:r>
              <a:rPr lang="tr-TR" sz="2000" dirty="0"/>
              <a:t>görevlisi</a:t>
            </a:r>
          </a:p>
          <a:p>
            <a:endParaRPr lang="tr-TR" b="1" dirty="0"/>
          </a:p>
        </p:txBody>
      </p:sp>
    </p:spTree>
    <p:extLst>
      <p:ext uri="{BB962C8B-B14F-4D97-AF65-F5344CB8AC3E}">
        <p14:creationId xmlns:p14="http://schemas.microsoft.com/office/powerpoint/2010/main" val="2489700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t>SINAVLAR ve</a:t>
            </a:r>
            <a:br>
              <a:rPr lang="tr-TR" dirty="0"/>
            </a:br>
            <a:r>
              <a:rPr lang="tr-TR" dirty="0"/>
              <a:t>DÖNEM SONU NOTUNDAKİ AĞIRLIKLARI</a:t>
            </a:r>
          </a:p>
        </p:txBody>
      </p:sp>
      <p:sp>
        <p:nvSpPr>
          <p:cNvPr id="3" name="İçerik Yer Tutucusu 2"/>
          <p:cNvSpPr>
            <a:spLocks noGrp="1"/>
          </p:cNvSpPr>
          <p:nvPr>
            <p:ph idx="1"/>
          </p:nvPr>
        </p:nvSpPr>
        <p:spPr>
          <a:xfrm>
            <a:off x="2262666" y="2527685"/>
            <a:ext cx="7729728" cy="3101983"/>
          </a:xfrm>
          <a:noFill/>
          <a:ln w="57150">
            <a:noFill/>
          </a:ln>
        </p:spPr>
        <p:txBody>
          <a:bodyPr/>
          <a:lstStyle/>
          <a:p>
            <a:endParaRPr lang="tr-TR" dirty="0"/>
          </a:p>
          <a:p>
            <a:pPr marL="0" indent="0" algn="ctr">
              <a:buNone/>
            </a:pPr>
            <a:r>
              <a:rPr lang="tr-TR" sz="2800" b="1" dirty="0">
                <a:solidFill>
                  <a:schemeClr val="accent2"/>
                </a:solidFill>
              </a:rPr>
              <a:t>SINAVLAR VE DÖNEM SONU NOT AĞIRLIĞI ÜZERİNDE ÇALIŞIYORUZ,  BU KONU HAKKINDA </a:t>
            </a:r>
            <a:r>
              <a:rPr lang="tr-TR" sz="2800" b="1" dirty="0" smtClean="0">
                <a:solidFill>
                  <a:schemeClr val="accent2"/>
                </a:solidFill>
              </a:rPr>
              <a:t>SİZİ EN </a:t>
            </a:r>
            <a:r>
              <a:rPr lang="tr-TR" sz="2800" b="1" dirty="0">
                <a:solidFill>
                  <a:schemeClr val="accent2"/>
                </a:solidFill>
              </a:rPr>
              <a:t>KISA SÜREDE BİLGİLENDİRECEĞİZ.</a:t>
            </a:r>
          </a:p>
        </p:txBody>
      </p:sp>
    </p:spTree>
    <p:extLst>
      <p:ext uri="{BB962C8B-B14F-4D97-AF65-F5344CB8AC3E}">
        <p14:creationId xmlns:p14="http://schemas.microsoft.com/office/powerpoint/2010/main" val="1769534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 xmlns:a16="http://schemas.microsoft.com/office/drawing/2014/main" id="{C33976D1-3430-450C-A978-87A9A6E8E7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7D6AAC78-7D86-415A-ADC1-2B4748079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2231136" y="467418"/>
            <a:ext cx="7729728" cy="1188720"/>
          </a:xfrm>
          <a:solidFill>
            <a:srgbClr val="FFFFFF"/>
          </a:solidFill>
        </p:spPr>
        <p:txBody>
          <a:bodyPr>
            <a:normAutofit/>
          </a:bodyPr>
          <a:lstStyle/>
          <a:p>
            <a:r>
              <a:rPr lang="tr-TR"/>
              <a:t>DERSLERE DEVAM ZORUNLULUĞU</a:t>
            </a:r>
          </a:p>
        </p:txBody>
      </p:sp>
      <p:sp>
        <p:nvSpPr>
          <p:cNvPr id="3" name="İçerik Yer Tutucusu 2"/>
          <p:cNvSpPr>
            <a:spLocks noGrp="1"/>
          </p:cNvSpPr>
          <p:nvPr>
            <p:ph idx="1"/>
          </p:nvPr>
        </p:nvSpPr>
        <p:spPr>
          <a:xfrm>
            <a:off x="1706062" y="1843590"/>
            <a:ext cx="8972270" cy="3766254"/>
          </a:xfrm>
        </p:spPr>
        <p:txBody>
          <a:bodyPr>
            <a:noAutofit/>
          </a:bodyPr>
          <a:lstStyle/>
          <a:p>
            <a:pPr algn="just">
              <a:lnSpc>
                <a:spcPct val="90000"/>
              </a:lnSpc>
            </a:pPr>
            <a:r>
              <a:rPr lang="tr-TR" sz="2000" b="1" dirty="0">
                <a:solidFill>
                  <a:srgbClr val="404040"/>
                </a:solidFill>
              </a:rPr>
              <a:t>Yabancı Diller Yüksekokulu Temel İngilizce Bölümünde derslere devam zorunludur.</a:t>
            </a:r>
            <a:r>
              <a:rPr lang="tr-TR" sz="2000" dirty="0">
                <a:solidFill>
                  <a:srgbClr val="404040"/>
                </a:solidFill>
              </a:rPr>
              <a:t> Öğrenciler, öğrenim gördükleri düzeyde bir yarıyıl içindeki toplam ders saatinin </a:t>
            </a:r>
            <a:r>
              <a:rPr lang="tr-TR" sz="2000" b="1" dirty="0">
                <a:solidFill>
                  <a:srgbClr val="404040"/>
                </a:solidFill>
              </a:rPr>
              <a:t>en az %85’ine</a:t>
            </a:r>
            <a:r>
              <a:rPr lang="tr-TR" sz="2000" dirty="0">
                <a:solidFill>
                  <a:srgbClr val="404040"/>
                </a:solidFill>
              </a:rPr>
              <a:t> devam etmek zorundadırlar. Bu zorunluluk akademik yılın başında ilk kayıt yoluyla gelen öğrenciler ve daha sonra çeşitli ek yerleştirmeler veya kayıtlar yoluyla gelen öğrenciler için de geçerlidir.</a:t>
            </a:r>
          </a:p>
          <a:p>
            <a:pPr algn="just">
              <a:lnSpc>
                <a:spcPct val="90000"/>
              </a:lnSpc>
            </a:pPr>
            <a:r>
              <a:rPr lang="tr-TR" sz="2000" dirty="0">
                <a:solidFill>
                  <a:srgbClr val="404040"/>
                </a:solidFill>
              </a:rPr>
              <a:t>Öğrenciler, devamsızlık durumlarını not ve devamsızlık açıklama sistemi </a:t>
            </a:r>
            <a:r>
              <a:rPr lang="tr-TR" sz="2000" b="1" dirty="0">
                <a:solidFill>
                  <a:srgbClr val="404040"/>
                </a:solidFill>
              </a:rPr>
              <a:t>PREPSIS</a:t>
            </a:r>
            <a:r>
              <a:rPr lang="tr-TR" sz="2000" dirty="0">
                <a:solidFill>
                  <a:srgbClr val="404040"/>
                </a:solidFill>
              </a:rPr>
              <a:t> (</a:t>
            </a:r>
            <a:r>
              <a:rPr lang="tr-TR" sz="2000" dirty="0">
                <a:solidFill>
                  <a:srgbClr val="404040"/>
                </a:solidFill>
                <a:hlinkClick r:id="rId2"/>
              </a:rPr>
              <a:t>https://prepsis.yildiz.edu.tr/</a:t>
            </a:r>
            <a:r>
              <a:rPr lang="tr-TR" sz="2000" dirty="0">
                <a:solidFill>
                  <a:srgbClr val="404040"/>
                </a:solidFill>
              </a:rPr>
              <a:t>) üzerinden Yıldız Teknik Üniversitesi epostalarına ait kullanıcı adı ve şifrelerini kullanarak takip etmekle yükümlüdür.</a:t>
            </a:r>
          </a:p>
          <a:p>
            <a:pPr algn="just">
              <a:lnSpc>
                <a:spcPct val="90000"/>
              </a:lnSpc>
            </a:pPr>
            <a:r>
              <a:rPr lang="tr-TR" sz="2000" dirty="0">
                <a:solidFill>
                  <a:srgbClr val="404040"/>
                </a:solidFill>
              </a:rPr>
              <a:t>Öğrenciler kendi adlarına yapacakları her türlü sosyal ve sportif etkinlik katılımı ile tek hekimden raporlu olmaları (Sağlık Kurulu Raporu hariç) gibi tüm mazeretlerini kendilerine tanınan %15 devamsızlık süresi içinde kullanmak zorundadır. </a:t>
            </a:r>
          </a:p>
        </p:txBody>
      </p:sp>
    </p:spTree>
    <p:extLst>
      <p:ext uri="{BB962C8B-B14F-4D97-AF65-F5344CB8AC3E}">
        <p14:creationId xmlns:p14="http://schemas.microsoft.com/office/powerpoint/2010/main" val="3354132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33976D1-3430-450C-A978-87A9A6E8E7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7D6AAC78-7D86-415A-ADC1-2B4748079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2231136" y="467418"/>
            <a:ext cx="7729728" cy="1188720"/>
          </a:xfrm>
          <a:solidFill>
            <a:srgbClr val="FFFFFF"/>
          </a:solidFill>
        </p:spPr>
        <p:txBody>
          <a:bodyPr>
            <a:normAutofit/>
          </a:bodyPr>
          <a:lstStyle/>
          <a:p>
            <a:r>
              <a:rPr lang="tr-TR" dirty="0"/>
              <a:t>DERSLERE DEVAM ZORUNLULUĞU</a:t>
            </a:r>
          </a:p>
        </p:txBody>
      </p:sp>
      <p:sp>
        <p:nvSpPr>
          <p:cNvPr id="3" name="İçerik Yer Tutucusu 2"/>
          <p:cNvSpPr>
            <a:spLocks noGrp="1"/>
          </p:cNvSpPr>
          <p:nvPr>
            <p:ph idx="1"/>
          </p:nvPr>
        </p:nvSpPr>
        <p:spPr>
          <a:xfrm>
            <a:off x="1658319" y="1843590"/>
            <a:ext cx="8827255" cy="3326928"/>
          </a:xfrm>
        </p:spPr>
        <p:txBody>
          <a:bodyPr>
            <a:noAutofit/>
          </a:bodyPr>
          <a:lstStyle/>
          <a:p>
            <a:pPr algn="just"/>
            <a:r>
              <a:rPr lang="tr-TR" sz="2400" b="1" dirty="0">
                <a:solidFill>
                  <a:srgbClr val="404040"/>
                </a:solidFill>
              </a:rPr>
              <a:t>%15 devamsızlık sınırını aşan öğrenciler, ‘devamsız öğrenci’ durumuna düşer ve sınıf listelerinden çıkarılır. </a:t>
            </a:r>
            <a:r>
              <a:rPr lang="tr-TR" sz="2400" dirty="0">
                <a:solidFill>
                  <a:srgbClr val="404040"/>
                </a:solidFill>
              </a:rPr>
              <a:t>Bu öğrenciler, ilgili dönemin geri kalan dersleri ile kısa, ara, yarıyıl sonu ve konuşma sınavlarına ve takip eden dönemin derslerine ve sınavlarına giremez. Bu öğrenciler ayrıca Ocak ile Haziran’da yapılan İngilizce Yeterlik Sınavı’na girme haklarını da kaybeder. Bu öğrencilerin, ilk girebilecekleri sınav, bir sonraki akademik yılın başında düzenlenen İngilizce Yeterlik Sınavı’dır.</a:t>
            </a:r>
          </a:p>
        </p:txBody>
      </p:sp>
    </p:spTree>
    <p:extLst>
      <p:ext uri="{BB962C8B-B14F-4D97-AF65-F5344CB8AC3E}">
        <p14:creationId xmlns:p14="http://schemas.microsoft.com/office/powerpoint/2010/main" val="2523455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33976D1-3430-450C-A978-87A9A6E8E7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7D6AAC78-7D86-415A-ADC1-2B4748079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2231136" y="467418"/>
            <a:ext cx="7729728" cy="1188720"/>
          </a:xfrm>
          <a:solidFill>
            <a:srgbClr val="FFFFFF"/>
          </a:solidFill>
        </p:spPr>
        <p:txBody>
          <a:bodyPr>
            <a:normAutofit/>
          </a:bodyPr>
          <a:lstStyle/>
          <a:p>
            <a:r>
              <a:rPr lang="tr-TR" dirty="0"/>
              <a:t>DERSLERE DEVAM ZORUNLULUĞU</a:t>
            </a:r>
          </a:p>
        </p:txBody>
      </p:sp>
      <p:sp>
        <p:nvSpPr>
          <p:cNvPr id="3" name="İçerik Yer Tutucusu 2"/>
          <p:cNvSpPr>
            <a:spLocks noGrp="1"/>
          </p:cNvSpPr>
          <p:nvPr>
            <p:ph idx="1"/>
          </p:nvPr>
        </p:nvSpPr>
        <p:spPr>
          <a:xfrm>
            <a:off x="1704814" y="1843590"/>
            <a:ext cx="8756542" cy="3766254"/>
          </a:xfrm>
        </p:spPr>
        <p:txBody>
          <a:bodyPr>
            <a:normAutofit fontScale="92500" lnSpcReduction="20000"/>
          </a:bodyPr>
          <a:lstStyle/>
          <a:p>
            <a:pPr algn="just"/>
            <a:r>
              <a:rPr lang="tr-TR" sz="2200" dirty="0">
                <a:solidFill>
                  <a:srgbClr val="404040"/>
                </a:solidFill>
              </a:rPr>
              <a:t>Dersin resmi başlama saatinden sonra gelen öğrenciler doğrudan ‘yok’ yazılır. Herhangi bir nedenle derse girmeyen veya ders bitmeden sınıfı terk eden öğrenci de aynı şekilde ‘yok’ sayılır.</a:t>
            </a:r>
          </a:p>
          <a:p>
            <a:pPr algn="just"/>
            <a:endParaRPr lang="tr-TR" sz="2200" dirty="0">
              <a:solidFill>
                <a:srgbClr val="404040"/>
              </a:solidFill>
            </a:endParaRPr>
          </a:p>
          <a:p>
            <a:pPr algn="ctr"/>
            <a:r>
              <a:rPr lang="tr-TR" sz="2600" b="1" dirty="0">
                <a:solidFill>
                  <a:srgbClr val="404040"/>
                </a:solidFill>
              </a:rPr>
              <a:t>2020-2021 GÜZ DÖNEMİ İÇİN DEVAM ZORUNLULUĞU ŞARTI ARANMAYACAKTIR.</a:t>
            </a:r>
          </a:p>
          <a:p>
            <a:pPr marL="0" indent="0" algn="just">
              <a:buNone/>
            </a:pPr>
            <a:endParaRPr lang="tr-TR" sz="2200" dirty="0">
              <a:solidFill>
                <a:srgbClr val="404040"/>
              </a:solidFill>
            </a:endParaRPr>
          </a:p>
          <a:p>
            <a:pPr algn="just"/>
            <a:r>
              <a:rPr lang="tr-TR" sz="2200" dirty="0">
                <a:solidFill>
                  <a:srgbClr val="404040"/>
                </a:solidFill>
              </a:rPr>
              <a:t>Öğretim elemanlarının kesinlikle ve hiçbir koşul altında inisiyatif kullanarak öğrencilere izin verme yetkisi yoktur. Öğrenciler, herhangi bir nedenle ders saat ve gününün değiştirilmesi ya da normal ders saatleri dışında telafi dersi yapılması durumunda, yoklama süreci aynı şekilde uygulanacağı için ilan edilen gün ve saatlere uymakla yükümlüdür.</a:t>
            </a:r>
          </a:p>
        </p:txBody>
      </p:sp>
    </p:spTree>
    <p:extLst>
      <p:ext uri="{BB962C8B-B14F-4D97-AF65-F5344CB8AC3E}">
        <p14:creationId xmlns:p14="http://schemas.microsoft.com/office/powerpoint/2010/main" val="3626995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tr-TR" sz="2100">
                <a:solidFill>
                  <a:srgbClr val="FFFFFF"/>
                </a:solidFill>
              </a:rPr>
              <a:t>SAĞLIK RAPORLARININ TESLİM SÜRESİ</a:t>
            </a:r>
          </a:p>
        </p:txBody>
      </p:sp>
      <p:sp>
        <p:nvSpPr>
          <p:cNvPr id="3" name="İçerik Yer Tutucusu 2"/>
          <p:cNvSpPr>
            <a:spLocks noGrp="1"/>
          </p:cNvSpPr>
          <p:nvPr>
            <p:ph idx="1"/>
          </p:nvPr>
        </p:nvSpPr>
        <p:spPr>
          <a:xfrm>
            <a:off x="5232806" y="123986"/>
            <a:ext cx="6747384" cy="6602278"/>
          </a:xfrm>
        </p:spPr>
        <p:txBody>
          <a:bodyPr anchor="ctr">
            <a:normAutofit/>
          </a:bodyPr>
          <a:lstStyle/>
          <a:p>
            <a:pPr algn="just"/>
            <a:r>
              <a:rPr lang="tr-TR" sz="2400" dirty="0"/>
              <a:t>Raporunuzu bitiş tarihinden sonraki </a:t>
            </a:r>
            <a:r>
              <a:rPr lang="tr-TR" sz="2400" u="sng" dirty="0"/>
              <a:t>3 (üç) iş günü içinde</a:t>
            </a:r>
            <a:r>
              <a:rPr lang="tr-TR" sz="2400" dirty="0"/>
              <a:t> Temel İngilizce Bölüm Başkanlığı’na teslim etmek zorundasınız. Örneğin ayın 1-10’u arasında geçerli bir sağlık kurulu raporunuz varsa, raporunuzu teslim etmek için ayın 11, 12 ve 13’ü olmak üzere üç gününüz vardır.</a:t>
            </a:r>
          </a:p>
          <a:p>
            <a:pPr algn="just"/>
            <a:endParaRPr lang="tr-TR" sz="2400" b="1" u="sng" dirty="0"/>
          </a:p>
          <a:p>
            <a:pPr algn="just"/>
            <a:r>
              <a:rPr lang="tr-TR" sz="2400" b="1" u="sng" dirty="0"/>
              <a:t>Bu zaman dilimi içinde Temel İngilizce Bölüm Başkanlığı’na teslim edilmeyen raporlar kabul edilmeyecektir.</a:t>
            </a:r>
            <a:endParaRPr lang="tr-TR" sz="2400" dirty="0"/>
          </a:p>
          <a:p>
            <a:endParaRPr lang="tr-TR" dirty="0"/>
          </a:p>
        </p:txBody>
      </p:sp>
    </p:spTree>
    <p:extLst>
      <p:ext uri="{BB962C8B-B14F-4D97-AF65-F5344CB8AC3E}">
        <p14:creationId xmlns:p14="http://schemas.microsoft.com/office/powerpoint/2010/main" val="1623447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04672" y="374560"/>
            <a:ext cx="5925310" cy="1174991"/>
          </a:xfrm>
        </p:spPr>
        <p:txBody>
          <a:bodyPr>
            <a:normAutofit/>
          </a:bodyPr>
          <a:lstStyle/>
          <a:p>
            <a:r>
              <a:rPr lang="tr-TR" sz="2400" dirty="0"/>
              <a:t>MAZARET SINAVI</a:t>
            </a:r>
          </a:p>
        </p:txBody>
      </p:sp>
      <p:sp>
        <p:nvSpPr>
          <p:cNvPr id="3" name="İçerik Yer Tutucusu 2"/>
          <p:cNvSpPr>
            <a:spLocks noGrp="1"/>
          </p:cNvSpPr>
          <p:nvPr>
            <p:ph idx="1"/>
          </p:nvPr>
        </p:nvSpPr>
        <p:spPr>
          <a:xfrm>
            <a:off x="216976" y="1875295"/>
            <a:ext cx="7082726" cy="4982705"/>
          </a:xfrm>
        </p:spPr>
        <p:txBody>
          <a:bodyPr>
            <a:normAutofit lnSpcReduction="10000"/>
          </a:bodyPr>
          <a:lstStyle/>
          <a:p>
            <a:pPr algn="just"/>
            <a:r>
              <a:rPr lang="tr-TR" sz="2400" dirty="0"/>
              <a:t>Öğrencilerin dönem boyunca yapılan tüm değerlendirme sınavlarına ve İngilizce Yeterlik Sınavı’na katılması beklenir. </a:t>
            </a:r>
          </a:p>
          <a:p>
            <a:pPr algn="just"/>
            <a:r>
              <a:rPr lang="tr-TR" sz="2400" b="1" dirty="0"/>
              <a:t>Mazeret sınavları sadece </a:t>
            </a:r>
            <a:r>
              <a:rPr lang="tr-TR" sz="2400" b="1" u="sng" dirty="0"/>
              <a:t>bir ara sınav </a:t>
            </a:r>
            <a:r>
              <a:rPr lang="tr-TR" sz="2400" b="1" dirty="0"/>
              <a:t>için yapılır ve İngilizce Yeterlik Sınavı’nın telafisi yoktur.</a:t>
            </a:r>
            <a:r>
              <a:rPr lang="tr-TR" sz="2400" dirty="0"/>
              <a:t> </a:t>
            </a:r>
          </a:p>
          <a:p>
            <a:pPr algn="just"/>
            <a:r>
              <a:rPr lang="tr-TR" sz="2400" dirty="0"/>
              <a:t>Herhangi bir mazeret nedeniyle bir ara sınava giremeyen öğrencilerin </a:t>
            </a:r>
            <a:r>
              <a:rPr lang="tr-TR" sz="2400" u="sng" dirty="0"/>
              <a:t>en az 3 günlük</a:t>
            </a:r>
            <a:r>
              <a:rPr lang="tr-TR" sz="2400" dirty="0"/>
              <a:t> raporlarını durumlarını açıklayan bir dilekçe ile Temel İngilizce Bölüm Başkanlığına </a:t>
            </a:r>
            <a:r>
              <a:rPr lang="tr-TR" sz="2400" u="sng" dirty="0"/>
              <a:t>sınav tarihinden önce</a:t>
            </a:r>
            <a:r>
              <a:rPr lang="tr-TR" sz="2400" dirty="0"/>
              <a:t> teslim etmeleri gereklidir. Herhangi bir nedenle mazeret sınavına girmeyen öğrenciler sınav hakkını kaybeder ve bu öğrenciler için yeni bir mazeret sınavı düzenlenmez.</a:t>
            </a:r>
          </a:p>
          <a:p>
            <a:endParaRPr lang="tr-TR" dirty="0"/>
          </a:p>
        </p:txBody>
      </p:sp>
      <p:pic>
        <p:nvPicPr>
          <p:cNvPr id="5" name="Picture 4">
            <a:extLst>
              <a:ext uri="{FF2B5EF4-FFF2-40B4-BE49-F238E27FC236}">
                <a16:creationId xmlns="" xmlns:a16="http://schemas.microsoft.com/office/drawing/2014/main" id="{DD728BE3-0A65-414C-998B-2891CD692797}"/>
              </a:ext>
            </a:extLst>
          </p:cNvPr>
          <p:cNvPicPr>
            <a:picLocks noChangeAspect="1"/>
          </p:cNvPicPr>
          <p:nvPr/>
        </p:nvPicPr>
        <p:blipFill rotWithShape="1">
          <a:blip r:embed="rId2"/>
          <a:srcRect l="55857"/>
          <a:stretch/>
        </p:blipFill>
        <p:spPr>
          <a:xfrm>
            <a:off x="7534654" y="10"/>
            <a:ext cx="4657345" cy="6857990"/>
          </a:xfrm>
          <a:prstGeom prst="rect">
            <a:avLst/>
          </a:prstGeom>
        </p:spPr>
      </p:pic>
    </p:spTree>
    <p:extLst>
      <p:ext uri="{BB962C8B-B14F-4D97-AF65-F5344CB8AC3E}">
        <p14:creationId xmlns:p14="http://schemas.microsoft.com/office/powerpoint/2010/main" val="373473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tr-TR" sz="3000" dirty="0">
                <a:solidFill>
                  <a:srgbClr val="FFFFFF"/>
                </a:solidFill>
              </a:rPr>
              <a:t>BİR YARIYIL SONUNDA BAŞARILI OLMA</a:t>
            </a:r>
          </a:p>
        </p:txBody>
      </p:sp>
      <p:sp>
        <p:nvSpPr>
          <p:cNvPr id="3" name="İçerik Yer Tutucusu 2"/>
          <p:cNvSpPr>
            <a:spLocks noGrp="1"/>
          </p:cNvSpPr>
          <p:nvPr>
            <p:ph idx="1"/>
          </p:nvPr>
        </p:nvSpPr>
        <p:spPr>
          <a:xfrm>
            <a:off x="5088473" y="324464"/>
            <a:ext cx="7103526" cy="6695768"/>
          </a:xfrm>
        </p:spPr>
        <p:txBody>
          <a:bodyPr anchor="ctr">
            <a:normAutofit fontScale="92500" lnSpcReduction="20000"/>
          </a:bodyPr>
          <a:lstStyle/>
          <a:p>
            <a:pPr algn="just">
              <a:lnSpc>
                <a:spcPct val="90000"/>
              </a:lnSpc>
            </a:pPr>
            <a:r>
              <a:rPr lang="tr-TR" sz="2000" dirty="0">
                <a:solidFill>
                  <a:schemeClr val="tx1"/>
                </a:solidFill>
              </a:rPr>
              <a:t>Öğrenciler, Temel İngilizce Bölümü Zorunlu Hazırlık Öğretimini bir ya da iki yarıyıl sonunda bitirebilir. </a:t>
            </a:r>
          </a:p>
          <a:p>
            <a:pPr algn="just">
              <a:lnSpc>
                <a:spcPct val="90000"/>
              </a:lnSpc>
            </a:pPr>
            <a:r>
              <a:rPr lang="tr-TR" sz="2000" dirty="0">
                <a:solidFill>
                  <a:schemeClr val="tx1"/>
                </a:solidFill>
              </a:rPr>
              <a:t>Güz yarıyılı sonunda düzenlenen İngilizce Yeterlik Sınavına girerek Temel İngilizce Bölümü Zorunlu Hazırlık Öğretimini bir yarıyılda bitirmek için; </a:t>
            </a:r>
          </a:p>
          <a:p>
            <a:pPr marL="0" indent="0" algn="just">
              <a:lnSpc>
                <a:spcPct val="90000"/>
              </a:lnSpc>
              <a:buNone/>
            </a:pPr>
            <a:endParaRPr lang="tr-TR" sz="2000" dirty="0">
              <a:solidFill>
                <a:schemeClr val="tx1"/>
              </a:solidFill>
            </a:endParaRPr>
          </a:p>
          <a:p>
            <a:pPr marL="342900" lvl="0" indent="-342900" algn="just">
              <a:lnSpc>
                <a:spcPct val="90000"/>
              </a:lnSpc>
              <a:buFont typeface="+mj-lt"/>
              <a:buAutoNum type="arabicPeriod"/>
            </a:pPr>
            <a:r>
              <a:rPr lang="tr-TR" sz="2000" dirty="0">
                <a:solidFill>
                  <a:schemeClr val="tx1"/>
                </a:solidFill>
              </a:rPr>
              <a:t>Devam zorunluluğunun yerine getirilmesi,</a:t>
            </a:r>
          </a:p>
          <a:p>
            <a:pPr marL="342900" lvl="0" indent="-342900" algn="just">
              <a:lnSpc>
                <a:spcPct val="90000"/>
              </a:lnSpc>
              <a:buFont typeface="+mj-lt"/>
              <a:buAutoNum type="arabicPeriod"/>
            </a:pPr>
            <a:r>
              <a:rPr lang="tr-TR" sz="2000" dirty="0">
                <a:solidFill>
                  <a:schemeClr val="tx1"/>
                </a:solidFill>
              </a:rPr>
              <a:t>Güz yarıyılı başında yapılan İngilizce Yeterlik Sınavında A1 ve A2 düzeylerine yerleşen öğrencilerin, Güz yarıyılı dönem içi başarı not ortalamalarının 100 (yüz) üzerinden en az 85 (seksen beş) olması,   </a:t>
            </a:r>
          </a:p>
          <a:p>
            <a:pPr marL="342900" lvl="0" indent="-342900" algn="just">
              <a:lnSpc>
                <a:spcPct val="90000"/>
              </a:lnSpc>
              <a:buFont typeface="+mj-lt"/>
              <a:buAutoNum type="arabicPeriod"/>
            </a:pPr>
            <a:r>
              <a:rPr lang="tr-TR" sz="2000" dirty="0">
                <a:solidFill>
                  <a:schemeClr val="tx1"/>
                </a:solidFill>
              </a:rPr>
              <a:t>Güz yarıyılı başında yapılan İngilizce Yeterlik Sınavında B1 ve B1+ düzeyine yerleşen öğrencilerin, Güz yarıyılı dönem içi başarı not ortalamalarının (100) üzerinden en az 60 (altmış) olması,  </a:t>
            </a:r>
          </a:p>
          <a:p>
            <a:pPr marL="0" lvl="0" indent="0" algn="just">
              <a:lnSpc>
                <a:spcPct val="90000"/>
              </a:lnSpc>
              <a:buNone/>
            </a:pPr>
            <a:r>
              <a:rPr lang="tr-TR" sz="2000" dirty="0">
                <a:solidFill>
                  <a:schemeClr val="tx1"/>
                </a:solidFill>
              </a:rPr>
              <a:t>       koşullarının sağlaması gerekir.</a:t>
            </a:r>
          </a:p>
          <a:p>
            <a:pPr algn="just">
              <a:lnSpc>
                <a:spcPct val="90000"/>
              </a:lnSpc>
            </a:pPr>
            <a:r>
              <a:rPr lang="tr-TR" sz="2000" dirty="0">
                <a:solidFill>
                  <a:schemeClr val="tx1"/>
                </a:solidFill>
              </a:rPr>
              <a:t>Bu koşulları yerine getirerek Güz yarıyılı sonunda düzenlenen İngilizce Yeterlik Sınavından 100 (yüz) üzerinden en az 60 (altmış) puan alan öğrenciler Bahar yarıyılı başında lisans eğitimlerine başlayabilirler.</a:t>
            </a:r>
          </a:p>
          <a:p>
            <a:pPr algn="just">
              <a:lnSpc>
                <a:spcPct val="120000"/>
              </a:lnSpc>
            </a:pPr>
            <a:r>
              <a:rPr lang="tr-TR" sz="1900" dirty="0">
                <a:solidFill>
                  <a:schemeClr val="tx1"/>
                </a:solidFill>
              </a:rPr>
              <a:t>Güz yarıyılı sonunda yapılan İYS’ den 59 (elli dokuz) ve altında puan alan ya da İngilizce Yeterlik Sınavına girmeyen A1 ve A2 öğrencileri, Bahar yarıyılında B1; Güz yarıyılında B1 ve B1+ düzeylerine yerleşen öğrenciler ise Bahar yarıyılında hazırlık öğretimlerine B2 düzeyinde devam ederler. Güz yarıyılı içinde devamsızlıktan kalan öğrenciler ise beklemeli öğrenci durumuna geçer ve Bahar yarıyılı sonunda düzenlenen İngilizce Yeterlik Sınavına girme haklarını da kaybeder.</a:t>
            </a:r>
          </a:p>
          <a:p>
            <a:pPr marL="0" indent="0" algn="just">
              <a:lnSpc>
                <a:spcPct val="90000"/>
              </a:lnSpc>
              <a:buNone/>
            </a:pPr>
            <a:endParaRPr lang="tr-TR" sz="2000" dirty="0">
              <a:solidFill>
                <a:schemeClr val="tx1"/>
              </a:solidFill>
            </a:endParaRPr>
          </a:p>
          <a:p>
            <a:pPr>
              <a:lnSpc>
                <a:spcPct val="90000"/>
              </a:lnSpc>
            </a:pPr>
            <a:endParaRPr lang="tr-TR" sz="1400" dirty="0"/>
          </a:p>
        </p:txBody>
      </p:sp>
    </p:spTree>
    <p:extLst>
      <p:ext uri="{BB962C8B-B14F-4D97-AF65-F5344CB8AC3E}">
        <p14:creationId xmlns:p14="http://schemas.microsoft.com/office/powerpoint/2010/main" val="4098189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F20C090E-2261-4038-B4C0-1D1047E0EE56}"/>
              </a:ext>
            </a:extLst>
          </p:cNvPr>
          <p:cNvPicPr>
            <a:picLocks noChangeAspect="1"/>
          </p:cNvPicPr>
          <p:nvPr/>
        </p:nvPicPr>
        <p:blipFill rotWithShape="1">
          <a:blip r:embed="rId2"/>
          <a:srcRect l="15047" r="25619" b="-1"/>
          <a:stretch/>
        </p:blipFill>
        <p:spPr>
          <a:xfrm>
            <a:off x="642" y="10"/>
            <a:ext cx="6096000" cy="6857990"/>
          </a:xfrm>
          <a:prstGeom prst="rect">
            <a:avLst/>
          </a:prstGeom>
        </p:spPr>
      </p:pic>
      <p:sp>
        <p:nvSpPr>
          <p:cNvPr id="2" name="Unvan 1"/>
          <p:cNvSpPr>
            <a:spLocks noGrp="1"/>
          </p:cNvSpPr>
          <p:nvPr>
            <p:ph type="title"/>
          </p:nvPr>
        </p:nvSpPr>
        <p:spPr>
          <a:xfrm>
            <a:off x="804672" y="2841505"/>
            <a:ext cx="4487298" cy="1174991"/>
          </a:xfrm>
          <a:solidFill>
            <a:schemeClr val="tx1">
              <a:alpha val="60000"/>
            </a:schemeClr>
          </a:solidFill>
          <a:ln>
            <a:solidFill>
              <a:schemeClr val="bg1"/>
            </a:solidFill>
          </a:ln>
        </p:spPr>
        <p:txBody>
          <a:bodyPr>
            <a:normAutofit/>
          </a:bodyPr>
          <a:lstStyle/>
          <a:p>
            <a:r>
              <a:rPr lang="tr-TR" sz="2400">
                <a:solidFill>
                  <a:schemeClr val="bg1"/>
                </a:solidFill>
              </a:rPr>
              <a:t>İKİ YARIYIL SONUNDA BAŞARILI OLMA</a:t>
            </a:r>
          </a:p>
        </p:txBody>
      </p:sp>
      <p:sp>
        <p:nvSpPr>
          <p:cNvPr id="3" name="İçerik Yer Tutucusu 2"/>
          <p:cNvSpPr>
            <a:spLocks noGrp="1"/>
          </p:cNvSpPr>
          <p:nvPr>
            <p:ph idx="1"/>
          </p:nvPr>
        </p:nvSpPr>
        <p:spPr>
          <a:xfrm>
            <a:off x="6577781" y="294969"/>
            <a:ext cx="5338916" cy="6430296"/>
          </a:xfrm>
        </p:spPr>
        <p:txBody>
          <a:bodyPr anchor="ctr">
            <a:normAutofit/>
          </a:bodyPr>
          <a:lstStyle/>
          <a:p>
            <a:pPr algn="just"/>
            <a:r>
              <a:rPr lang="tr-TR" sz="1700" dirty="0">
                <a:solidFill>
                  <a:schemeClr val="tx1"/>
                </a:solidFill>
              </a:rPr>
              <a:t>Bahar yarıyılı sonunda düzenlenen İngilizce Yeterlik Sınavına girerek iki yarıyılda başarılı olmak için;</a:t>
            </a:r>
          </a:p>
          <a:p>
            <a:pPr algn="just"/>
            <a:endParaRPr lang="tr-TR" sz="1700" dirty="0">
              <a:solidFill>
                <a:schemeClr val="tx1"/>
              </a:solidFill>
            </a:endParaRPr>
          </a:p>
          <a:p>
            <a:pPr marL="342900" lvl="0" indent="-342900" algn="just">
              <a:buFont typeface="+mj-lt"/>
              <a:buAutoNum type="arabicPeriod"/>
            </a:pPr>
            <a:r>
              <a:rPr lang="tr-TR" sz="1700" dirty="0">
                <a:solidFill>
                  <a:schemeClr val="tx1"/>
                </a:solidFill>
              </a:rPr>
              <a:t>Devam zorunluluğunun yerine getirilmesi,</a:t>
            </a:r>
          </a:p>
          <a:p>
            <a:pPr marL="342900" lvl="0" indent="-342900" algn="just">
              <a:buFont typeface="+mj-lt"/>
              <a:buAutoNum type="arabicPeriod"/>
            </a:pPr>
            <a:r>
              <a:rPr lang="tr-TR" sz="1700" dirty="0">
                <a:solidFill>
                  <a:schemeClr val="tx1"/>
                </a:solidFill>
              </a:rPr>
              <a:t>Güz ve Bahar yarıyılı dönem içi başarı notları toplamının ortalamasının en az 60 (altmış) puan olması</a:t>
            </a:r>
          </a:p>
          <a:p>
            <a:pPr marL="0" indent="0" algn="just">
              <a:buNone/>
            </a:pPr>
            <a:r>
              <a:rPr lang="tr-TR" sz="1700" dirty="0">
                <a:solidFill>
                  <a:schemeClr val="tx1"/>
                </a:solidFill>
              </a:rPr>
              <a:t>koşullarının sağlanması gerekir.</a:t>
            </a:r>
          </a:p>
          <a:p>
            <a:pPr algn="just"/>
            <a:r>
              <a:rPr lang="tr-TR" sz="1700" dirty="0">
                <a:solidFill>
                  <a:schemeClr val="tx1"/>
                </a:solidFill>
              </a:rPr>
              <a:t>Bu koşulları yerine getirerek Bahar yarıyılı sonunda düzenlenen İngilizce Yeterlik Sınavından 100 (yüz) üzerinden en az 60 (altmış) puan alan öğrenciler bir sonraki akademik yılın başında lisans eğitimlerine başlayabilirler. Bahar yarıyılı sonunda yapılan İngilizce Yeterlik Sınavından 59 (elli dokuz) ve altında puan alan öğrenciler ise beklemeli öğrenci durumuna geçer.</a:t>
            </a:r>
          </a:p>
          <a:p>
            <a:endParaRPr lang="tr-TR" sz="1700" dirty="0"/>
          </a:p>
        </p:txBody>
      </p:sp>
    </p:spTree>
    <p:extLst>
      <p:ext uri="{BB962C8B-B14F-4D97-AF65-F5344CB8AC3E}">
        <p14:creationId xmlns:p14="http://schemas.microsoft.com/office/powerpoint/2010/main" val="3161494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03244" y="362390"/>
            <a:ext cx="3288309" cy="1481908"/>
          </a:xfrm>
        </p:spPr>
        <p:txBody>
          <a:bodyPr>
            <a:normAutofit/>
          </a:bodyPr>
          <a:lstStyle/>
          <a:p>
            <a:r>
              <a:rPr lang="tr-TR" sz="2000" dirty="0"/>
              <a:t>BEKLEMELİ ÖĞRENCİ DURUMU</a:t>
            </a:r>
          </a:p>
        </p:txBody>
      </p:sp>
      <p:sp>
        <p:nvSpPr>
          <p:cNvPr id="3" name="İçerik Yer Tutucusu 2"/>
          <p:cNvSpPr>
            <a:spLocks noGrp="1"/>
          </p:cNvSpPr>
          <p:nvPr>
            <p:ph idx="1"/>
          </p:nvPr>
        </p:nvSpPr>
        <p:spPr>
          <a:xfrm>
            <a:off x="803244" y="2092271"/>
            <a:ext cx="3288309" cy="4262034"/>
          </a:xfrm>
        </p:spPr>
        <p:txBody>
          <a:bodyPr>
            <a:normAutofit/>
          </a:bodyPr>
          <a:lstStyle/>
          <a:p>
            <a:pPr algn="just">
              <a:lnSpc>
                <a:spcPct val="90000"/>
              </a:lnSpc>
            </a:pPr>
            <a:r>
              <a:rPr lang="tr-TR" sz="2000" dirty="0"/>
              <a:t>Zorunlu İngilizce hazırlık öğretimini 1 (bir) yıl içinde başarı ile tamamlayamayan öğrenciler ya da devamsızlık nedeniyle kalan öğrenciler beklemeli öğrenci durumuna geçer. Bu öğrencilerin hazırlık öğretimini tekrar etme hakları yoktur. Bu öğrenciler sadece aşağıdaki tabloda belirtilen İngilizce Yeterlik Sınavlarına girme haklarından yararlanırlar.</a:t>
            </a:r>
            <a:endParaRPr lang="tr-TR" sz="1700" dirty="0"/>
          </a:p>
          <a:p>
            <a:pPr>
              <a:lnSpc>
                <a:spcPct val="90000"/>
              </a:lnSpc>
            </a:pPr>
            <a:endParaRPr lang="tr-TR" sz="1700" dirty="0"/>
          </a:p>
          <a:p>
            <a:pPr>
              <a:lnSpc>
                <a:spcPct val="90000"/>
              </a:lnSpc>
            </a:pPr>
            <a:endParaRPr lang="tr-TR" sz="1700" dirty="0"/>
          </a:p>
          <a:p>
            <a:pPr>
              <a:lnSpc>
                <a:spcPct val="90000"/>
              </a:lnSpc>
            </a:pPr>
            <a:endParaRPr lang="tr-TR" sz="1700" dirty="0"/>
          </a:p>
          <a:p>
            <a:pPr>
              <a:lnSpc>
                <a:spcPct val="90000"/>
              </a:lnSpc>
            </a:pPr>
            <a:endParaRPr lang="tr-TR" sz="1700" dirty="0"/>
          </a:p>
          <a:p>
            <a:pPr>
              <a:lnSpc>
                <a:spcPct val="90000"/>
              </a:lnSpc>
            </a:pPr>
            <a:endParaRPr lang="tr-TR" sz="1700" dirty="0"/>
          </a:p>
        </p:txBody>
      </p:sp>
      <p:sp>
        <p:nvSpPr>
          <p:cNvPr id="9" name="Rectangle 8">
            <a:extLst>
              <a:ext uri="{FF2B5EF4-FFF2-40B4-BE49-F238E27FC236}">
                <a16:creationId xmlns="" xmlns:a16="http://schemas.microsoft.com/office/drawing/2014/main" id="{6515FC82-3453-4CBE-8895-4CCFF33952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C5FD847B-65C0-4027-8DFC-70CB42451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o 3"/>
          <p:cNvGraphicFramePr>
            <a:graphicFrameLocks noGrp="1"/>
          </p:cNvGraphicFramePr>
          <p:nvPr>
            <p:extLst>
              <p:ext uri="{D42A27DB-BD31-4B8C-83A1-F6EECF244321}">
                <p14:modId xmlns:p14="http://schemas.microsoft.com/office/powerpoint/2010/main" val="1703141364"/>
              </p:ext>
            </p:extLst>
          </p:nvPr>
        </p:nvGraphicFramePr>
        <p:xfrm>
          <a:off x="4823366" y="1653239"/>
          <a:ext cx="6227065" cy="3893877"/>
        </p:xfrm>
        <a:graphic>
          <a:graphicData uri="http://schemas.openxmlformats.org/drawingml/2006/table">
            <a:tbl>
              <a:tblPr firstRow="1" bandRow="1">
                <a:tableStyleId>{5C22544A-7EE6-4342-B048-85BDC9FD1C3A}</a:tableStyleId>
              </a:tblPr>
              <a:tblGrid>
                <a:gridCol w="4661932">
                  <a:extLst>
                    <a:ext uri="{9D8B030D-6E8A-4147-A177-3AD203B41FA5}">
                      <a16:colId xmlns="" xmlns:a16="http://schemas.microsoft.com/office/drawing/2014/main" val="20000"/>
                    </a:ext>
                  </a:extLst>
                </a:gridCol>
                <a:gridCol w="1565133">
                  <a:extLst>
                    <a:ext uri="{9D8B030D-6E8A-4147-A177-3AD203B41FA5}">
                      <a16:colId xmlns="" xmlns:a16="http://schemas.microsoft.com/office/drawing/2014/main" val="20001"/>
                    </a:ext>
                  </a:extLst>
                </a:gridCol>
              </a:tblGrid>
              <a:tr h="1540744">
                <a:tc gridSpan="2">
                  <a:txBody>
                    <a:bodyPr/>
                    <a:lstStyle/>
                    <a:p>
                      <a:pPr indent="-1270" algn="ctr">
                        <a:lnSpc>
                          <a:spcPct val="107000"/>
                        </a:lnSpc>
                        <a:spcAft>
                          <a:spcPts val="0"/>
                        </a:spcAft>
                      </a:pPr>
                      <a:r>
                        <a:rPr lang="tr-TR" sz="2300">
                          <a:effectLst/>
                        </a:rPr>
                        <a:t>Bahar yarıyılı sonunda hazırlık öğretiminden başarısız olan ya da Güz veya Bahar yarıyılında devamsızlıktan kalan öğrencilerin girebilecekleri İngilizce Yeterlik Sınavı hakları</a:t>
                      </a:r>
                      <a:endParaRPr lang="tr-TR" sz="2300">
                        <a:effectLst/>
                        <a:latin typeface="Calibri" panose="020F0502020204030204" pitchFamily="34" charset="0"/>
                        <a:ea typeface="Calibri" panose="020F0502020204030204" pitchFamily="34" charset="0"/>
                        <a:cs typeface="Times New Roman" panose="02020603050405020304" pitchFamily="18" charset="0"/>
                      </a:endParaRPr>
                    </a:p>
                  </a:txBody>
                  <a:tcPr marL="99024" marR="99024" marT="0" marB="0" anchor="ctr"/>
                </a:tc>
                <a:tc hMerge="1">
                  <a:txBody>
                    <a:bodyPr/>
                    <a:lstStyle/>
                    <a:p>
                      <a:endParaRPr lang="tr-TR"/>
                    </a:p>
                  </a:txBody>
                  <a:tcPr/>
                </a:tc>
                <a:extLst>
                  <a:ext uri="{0D108BD9-81ED-4DB2-BD59-A6C34878D82A}">
                    <a16:rowId xmlns="" xmlns:a16="http://schemas.microsoft.com/office/drawing/2014/main" val="10000"/>
                  </a:ext>
                </a:extLst>
              </a:tr>
              <a:tr h="410493">
                <a:tc>
                  <a:txBody>
                    <a:bodyPr/>
                    <a:lstStyle/>
                    <a:p>
                      <a:pPr indent="-1270">
                        <a:lnSpc>
                          <a:spcPct val="107000"/>
                        </a:lnSpc>
                        <a:spcAft>
                          <a:spcPts val="0"/>
                        </a:spcAft>
                      </a:pPr>
                      <a:r>
                        <a:rPr lang="tr-TR" sz="2300">
                          <a:effectLst/>
                        </a:rPr>
                        <a:t>Güz yarıyılı başı </a:t>
                      </a:r>
                      <a:endParaRPr lang="tr-TR" sz="2300">
                        <a:effectLst/>
                        <a:latin typeface="Calibri" panose="020F0502020204030204" pitchFamily="34" charset="0"/>
                        <a:ea typeface="Calibri" panose="020F0502020204030204" pitchFamily="34" charset="0"/>
                        <a:cs typeface="Times New Roman" panose="02020603050405020304" pitchFamily="18" charset="0"/>
                      </a:endParaRPr>
                    </a:p>
                  </a:txBody>
                  <a:tcPr marL="99024" marR="99024" marT="0" marB="0" anchor="ctr"/>
                </a:tc>
                <a:tc>
                  <a:txBody>
                    <a:bodyPr/>
                    <a:lstStyle/>
                    <a:p>
                      <a:pPr indent="-1270" algn="ctr">
                        <a:lnSpc>
                          <a:spcPct val="107000"/>
                        </a:lnSpc>
                        <a:spcAft>
                          <a:spcPts val="0"/>
                        </a:spcAft>
                      </a:pPr>
                      <a:r>
                        <a:rPr lang="tr-TR" sz="2300">
                          <a:effectLst/>
                        </a:rPr>
                        <a:t>1. hak</a:t>
                      </a:r>
                      <a:endParaRPr lang="tr-TR" sz="2300">
                        <a:effectLst/>
                        <a:latin typeface="Calibri" panose="020F0502020204030204" pitchFamily="34" charset="0"/>
                        <a:ea typeface="Calibri" panose="020F0502020204030204" pitchFamily="34" charset="0"/>
                        <a:cs typeface="Times New Roman" panose="02020603050405020304" pitchFamily="18" charset="0"/>
                      </a:endParaRPr>
                    </a:p>
                  </a:txBody>
                  <a:tcPr marL="99024" marR="99024" marT="0" marB="0" anchor="ctr"/>
                </a:tc>
                <a:extLst>
                  <a:ext uri="{0D108BD9-81ED-4DB2-BD59-A6C34878D82A}">
                    <a16:rowId xmlns="" xmlns:a16="http://schemas.microsoft.com/office/drawing/2014/main" val="10001"/>
                  </a:ext>
                </a:extLst>
              </a:tr>
              <a:tr h="410493">
                <a:tc>
                  <a:txBody>
                    <a:bodyPr/>
                    <a:lstStyle/>
                    <a:p>
                      <a:pPr indent="-1270">
                        <a:lnSpc>
                          <a:spcPct val="107000"/>
                        </a:lnSpc>
                        <a:spcAft>
                          <a:spcPts val="0"/>
                        </a:spcAft>
                      </a:pPr>
                      <a:r>
                        <a:rPr lang="tr-TR" sz="2300">
                          <a:effectLst/>
                        </a:rPr>
                        <a:t>Güz yarıyılı sonu </a:t>
                      </a:r>
                      <a:endParaRPr lang="tr-TR" sz="2300">
                        <a:effectLst/>
                        <a:latin typeface="Calibri" panose="020F0502020204030204" pitchFamily="34" charset="0"/>
                        <a:ea typeface="Calibri" panose="020F0502020204030204" pitchFamily="34" charset="0"/>
                        <a:cs typeface="Times New Roman" panose="02020603050405020304" pitchFamily="18" charset="0"/>
                      </a:endParaRPr>
                    </a:p>
                  </a:txBody>
                  <a:tcPr marL="99024" marR="99024" marT="0" marB="0" anchor="ctr"/>
                </a:tc>
                <a:tc>
                  <a:txBody>
                    <a:bodyPr/>
                    <a:lstStyle/>
                    <a:p>
                      <a:pPr indent="-1270" algn="ctr">
                        <a:lnSpc>
                          <a:spcPct val="107000"/>
                        </a:lnSpc>
                        <a:spcAft>
                          <a:spcPts val="0"/>
                        </a:spcAft>
                      </a:pPr>
                      <a:r>
                        <a:rPr lang="tr-TR" sz="2300">
                          <a:effectLst/>
                        </a:rPr>
                        <a:t>2. hak</a:t>
                      </a:r>
                      <a:endParaRPr lang="tr-TR" sz="2300">
                        <a:effectLst/>
                        <a:latin typeface="Calibri" panose="020F0502020204030204" pitchFamily="34" charset="0"/>
                        <a:ea typeface="Calibri" panose="020F0502020204030204" pitchFamily="34" charset="0"/>
                        <a:cs typeface="Times New Roman" panose="02020603050405020304" pitchFamily="18" charset="0"/>
                      </a:endParaRPr>
                    </a:p>
                  </a:txBody>
                  <a:tcPr marL="99024" marR="99024" marT="0" marB="0" anchor="ctr"/>
                </a:tc>
                <a:extLst>
                  <a:ext uri="{0D108BD9-81ED-4DB2-BD59-A6C34878D82A}">
                    <a16:rowId xmlns="" xmlns:a16="http://schemas.microsoft.com/office/drawing/2014/main" val="10002"/>
                  </a:ext>
                </a:extLst>
              </a:tr>
              <a:tr h="410493">
                <a:tc>
                  <a:txBody>
                    <a:bodyPr/>
                    <a:lstStyle/>
                    <a:p>
                      <a:pPr indent="-1270">
                        <a:lnSpc>
                          <a:spcPct val="107000"/>
                        </a:lnSpc>
                        <a:spcAft>
                          <a:spcPts val="0"/>
                        </a:spcAft>
                      </a:pPr>
                      <a:r>
                        <a:rPr lang="tr-TR" sz="2300">
                          <a:effectLst/>
                        </a:rPr>
                        <a:t>Bahar yarıyılı sonu </a:t>
                      </a:r>
                      <a:endParaRPr lang="tr-TR" sz="2300">
                        <a:effectLst/>
                        <a:latin typeface="Calibri" panose="020F0502020204030204" pitchFamily="34" charset="0"/>
                        <a:ea typeface="Calibri" panose="020F0502020204030204" pitchFamily="34" charset="0"/>
                        <a:cs typeface="Times New Roman" panose="02020603050405020304" pitchFamily="18" charset="0"/>
                      </a:endParaRPr>
                    </a:p>
                  </a:txBody>
                  <a:tcPr marL="99024" marR="99024" marT="0" marB="0" anchor="ctr"/>
                </a:tc>
                <a:tc>
                  <a:txBody>
                    <a:bodyPr/>
                    <a:lstStyle/>
                    <a:p>
                      <a:pPr indent="-1270" algn="ctr">
                        <a:lnSpc>
                          <a:spcPct val="107000"/>
                        </a:lnSpc>
                        <a:spcAft>
                          <a:spcPts val="0"/>
                        </a:spcAft>
                      </a:pPr>
                      <a:r>
                        <a:rPr lang="tr-TR" sz="2300">
                          <a:effectLst/>
                        </a:rPr>
                        <a:t>3. hak</a:t>
                      </a:r>
                      <a:endParaRPr lang="tr-TR" sz="2300">
                        <a:effectLst/>
                        <a:latin typeface="Calibri" panose="020F0502020204030204" pitchFamily="34" charset="0"/>
                        <a:ea typeface="Calibri" panose="020F0502020204030204" pitchFamily="34" charset="0"/>
                        <a:cs typeface="Times New Roman" panose="02020603050405020304" pitchFamily="18" charset="0"/>
                      </a:endParaRPr>
                    </a:p>
                  </a:txBody>
                  <a:tcPr marL="99024" marR="99024" marT="0" marB="0" anchor="ctr"/>
                </a:tc>
                <a:extLst>
                  <a:ext uri="{0D108BD9-81ED-4DB2-BD59-A6C34878D82A}">
                    <a16:rowId xmlns="" xmlns:a16="http://schemas.microsoft.com/office/drawing/2014/main" val="10003"/>
                  </a:ext>
                </a:extLst>
              </a:tr>
              <a:tr h="787243">
                <a:tc>
                  <a:txBody>
                    <a:bodyPr/>
                    <a:lstStyle/>
                    <a:p>
                      <a:pPr indent="-1270">
                        <a:lnSpc>
                          <a:spcPct val="107000"/>
                        </a:lnSpc>
                        <a:spcAft>
                          <a:spcPts val="0"/>
                        </a:spcAft>
                      </a:pPr>
                      <a:r>
                        <a:rPr lang="tr-TR" sz="2300">
                          <a:effectLst/>
                        </a:rPr>
                        <a:t>Bir sonraki akademik yılın Güz yarıyılı başı </a:t>
                      </a:r>
                      <a:endParaRPr lang="tr-TR" sz="2300">
                        <a:effectLst/>
                        <a:latin typeface="Calibri" panose="020F0502020204030204" pitchFamily="34" charset="0"/>
                        <a:ea typeface="Calibri" panose="020F0502020204030204" pitchFamily="34" charset="0"/>
                        <a:cs typeface="Times New Roman" panose="02020603050405020304" pitchFamily="18" charset="0"/>
                      </a:endParaRPr>
                    </a:p>
                  </a:txBody>
                  <a:tcPr marL="99024" marR="99024" marT="0" marB="0" anchor="ctr"/>
                </a:tc>
                <a:tc>
                  <a:txBody>
                    <a:bodyPr/>
                    <a:lstStyle/>
                    <a:p>
                      <a:pPr indent="-1270" algn="ctr">
                        <a:lnSpc>
                          <a:spcPct val="107000"/>
                        </a:lnSpc>
                        <a:spcAft>
                          <a:spcPts val="0"/>
                        </a:spcAft>
                      </a:pPr>
                      <a:r>
                        <a:rPr lang="tr-TR" sz="2300">
                          <a:effectLst/>
                        </a:rPr>
                        <a:t>4. hak </a:t>
                      </a:r>
                      <a:endParaRPr lang="tr-TR" sz="2300">
                        <a:effectLst/>
                        <a:latin typeface="Calibri" panose="020F0502020204030204" pitchFamily="34" charset="0"/>
                        <a:ea typeface="Calibri" panose="020F0502020204030204" pitchFamily="34" charset="0"/>
                        <a:cs typeface="Times New Roman" panose="02020603050405020304" pitchFamily="18" charset="0"/>
                      </a:endParaRPr>
                    </a:p>
                  </a:txBody>
                  <a:tcPr marL="99024" marR="99024" marT="0"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682408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9">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1">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tr-TR" sz="2100">
                <a:solidFill>
                  <a:srgbClr val="FFFFFF"/>
                </a:solidFill>
              </a:rPr>
              <a:t>ARA SINAV VE İNGİLİZCE YETERLİK SINAVI SONUÇLARINA İTİRAZ YÖNTEMİ</a:t>
            </a:r>
          </a:p>
        </p:txBody>
      </p:sp>
      <p:sp>
        <p:nvSpPr>
          <p:cNvPr id="3" name="İçerik Yer Tutucusu 2"/>
          <p:cNvSpPr>
            <a:spLocks noGrp="1"/>
          </p:cNvSpPr>
          <p:nvPr>
            <p:ph idx="1"/>
          </p:nvPr>
        </p:nvSpPr>
        <p:spPr>
          <a:xfrm>
            <a:off x="5089355" y="464949"/>
            <a:ext cx="6735852" cy="6183824"/>
          </a:xfrm>
        </p:spPr>
        <p:txBody>
          <a:bodyPr anchor="ctr">
            <a:normAutofit lnSpcReduction="10000"/>
          </a:bodyPr>
          <a:lstStyle/>
          <a:p>
            <a:pPr algn="just">
              <a:lnSpc>
                <a:spcPct val="90000"/>
              </a:lnSpc>
            </a:pPr>
            <a:endParaRPr lang="tr-TR" sz="2000" dirty="0"/>
          </a:p>
          <a:p>
            <a:pPr algn="just">
              <a:lnSpc>
                <a:spcPct val="90000"/>
              </a:lnSpc>
            </a:pPr>
            <a:r>
              <a:rPr lang="tr-TR" sz="2000" dirty="0"/>
              <a:t>Öğrenciler sınav sonuçlarının ilanını takip eden 3 (üç) iş günü içinde Ek 2’deki dilekçe ile </a:t>
            </a:r>
            <a:r>
              <a:rPr lang="tr-TR" sz="2000" dirty="0" smtClean="0"/>
              <a:t>sonuçlara maddi itirazda bulunabilir. Bu </a:t>
            </a:r>
            <a:r>
              <a:rPr lang="tr-TR" sz="2000" dirty="0"/>
              <a:t>dilekçe aşağıdaki yollarla edinilebilir:</a:t>
            </a:r>
          </a:p>
          <a:p>
            <a:pPr algn="just">
              <a:lnSpc>
                <a:spcPct val="90000"/>
              </a:lnSpc>
            </a:pPr>
            <a:endParaRPr lang="tr-TR" sz="2000" dirty="0"/>
          </a:p>
          <a:p>
            <a:pPr lvl="1" algn="just">
              <a:lnSpc>
                <a:spcPct val="90000"/>
              </a:lnSpc>
            </a:pPr>
            <a:r>
              <a:rPr lang="tr-TR" sz="2000" dirty="0"/>
              <a:t>Öğrenci </a:t>
            </a:r>
            <a:r>
              <a:rPr lang="tr-TR" sz="2000" dirty="0" err="1"/>
              <a:t>Kitapçığı’nın</a:t>
            </a:r>
            <a:r>
              <a:rPr lang="tr-TR" sz="2000" dirty="0"/>
              <a:t> Ek 2 sayfasından</a:t>
            </a:r>
          </a:p>
          <a:p>
            <a:pPr lvl="1" algn="just">
              <a:lnSpc>
                <a:spcPct val="90000"/>
              </a:lnSpc>
            </a:pPr>
            <a:r>
              <a:rPr lang="tr-TR" sz="2000" dirty="0"/>
              <a:t>Temel İngilizce Bölüm Başkanlığı Öğrenci İşleri Ofisi’nden</a:t>
            </a:r>
          </a:p>
          <a:p>
            <a:pPr lvl="1" algn="just">
              <a:lnSpc>
                <a:spcPct val="90000"/>
              </a:lnSpc>
            </a:pPr>
            <a:r>
              <a:rPr lang="tr-TR" sz="2000" dirty="0">
                <a:hlinkClick r:id="rId2"/>
              </a:rPr>
              <a:t>www.kalite.yildiz.edu.tr</a:t>
            </a:r>
            <a:r>
              <a:rPr lang="tr-TR" sz="2000" dirty="0"/>
              <a:t> sayfasındaki arama çubuğundan FR-1420 kodlu formu aratarak</a:t>
            </a:r>
          </a:p>
          <a:p>
            <a:pPr algn="just">
              <a:lnSpc>
                <a:spcPct val="90000"/>
              </a:lnSpc>
            </a:pPr>
            <a:endParaRPr lang="tr-TR" sz="2000" dirty="0"/>
          </a:p>
          <a:p>
            <a:pPr algn="just">
              <a:lnSpc>
                <a:spcPct val="90000"/>
              </a:lnSpc>
            </a:pPr>
            <a:r>
              <a:rPr lang="tr-TR" sz="2000" dirty="0"/>
              <a:t>İtiraz dilekçeleri Temel İngilizce Bölüm Başkanlığına elden (öğrenci ya da bir tanıdığı tarafından) verilmelidir. Dilekçeler bir sıra ve sayı numarası verilerek kayıt altına alınır. </a:t>
            </a:r>
            <a:r>
              <a:rPr lang="tr-TR" sz="2000" b="1" dirty="0"/>
              <a:t>Eposta, </a:t>
            </a:r>
            <a:r>
              <a:rPr lang="tr-TR" sz="2000" b="1" dirty="0" err="1"/>
              <a:t>WhatsApp</a:t>
            </a:r>
            <a:r>
              <a:rPr lang="tr-TR" sz="2000" b="1" dirty="0"/>
              <a:t> ya da faks yoluyla gelen dilekçeler ıslak imzalı olmadığı için yasal olarak kabul edilmez.</a:t>
            </a:r>
          </a:p>
          <a:p>
            <a:pPr algn="just">
              <a:lnSpc>
                <a:spcPct val="90000"/>
              </a:lnSpc>
            </a:pPr>
            <a:endParaRPr lang="tr-TR" sz="2000" dirty="0"/>
          </a:p>
          <a:p>
            <a:pPr algn="just">
              <a:lnSpc>
                <a:spcPct val="90000"/>
              </a:lnSpc>
            </a:pPr>
            <a:r>
              <a:rPr lang="tr-TR" sz="2000" dirty="0"/>
              <a:t>Yapılan itirazlar Temel İngilizce Bölüm Başkanlığınca oluşturulan en az 3 (üç) kişilik komisyon tarafından incelenir ve itiraz süresinin bitiminden itibaren en geç 10 (on) iş günü içinde karara bağlanarak ilan edilir.</a:t>
            </a:r>
          </a:p>
          <a:p>
            <a:pPr>
              <a:lnSpc>
                <a:spcPct val="90000"/>
              </a:lnSpc>
            </a:pPr>
            <a:endParaRPr lang="tr-TR" sz="1100" dirty="0"/>
          </a:p>
        </p:txBody>
      </p:sp>
    </p:spTree>
    <p:extLst>
      <p:ext uri="{BB962C8B-B14F-4D97-AF65-F5344CB8AC3E}">
        <p14:creationId xmlns:p14="http://schemas.microsoft.com/office/powerpoint/2010/main" val="3550059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YTU SF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600" y="-15875"/>
            <a:ext cx="9164638" cy="6873875"/>
          </a:xfrm>
        </p:spPr>
      </p:pic>
    </p:spTree>
    <p:extLst>
      <p:ext uri="{BB962C8B-B14F-4D97-AF65-F5344CB8AC3E}">
        <p14:creationId xmlns:p14="http://schemas.microsoft.com/office/powerpoint/2010/main" val="33143881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640079" y="640079"/>
            <a:ext cx="3402531" cy="5272242"/>
          </a:xfrm>
        </p:spPr>
        <p:txBody>
          <a:bodyPr>
            <a:normAutofit/>
          </a:bodyPr>
          <a:lstStyle/>
          <a:p>
            <a:r>
              <a:rPr lang="tr-TR" dirty="0"/>
              <a:t>MUAFİYET KOŞULLARI</a:t>
            </a:r>
          </a:p>
        </p:txBody>
      </p:sp>
      <p:sp>
        <p:nvSpPr>
          <p:cNvPr id="3" name="İçerik Yer Tutucusu 2"/>
          <p:cNvSpPr>
            <a:spLocks noGrp="1"/>
          </p:cNvSpPr>
          <p:nvPr>
            <p:ph idx="1"/>
          </p:nvPr>
        </p:nvSpPr>
        <p:spPr>
          <a:xfrm>
            <a:off x="4672103" y="640080"/>
            <a:ext cx="6883072" cy="1624958"/>
          </a:xfrm>
        </p:spPr>
        <p:txBody>
          <a:bodyPr>
            <a:normAutofit fontScale="92500" lnSpcReduction="10000"/>
          </a:bodyPr>
          <a:lstStyle/>
          <a:p>
            <a:pPr algn="just">
              <a:lnSpc>
                <a:spcPct val="150000"/>
              </a:lnSpc>
            </a:pPr>
            <a:r>
              <a:rPr lang="tr-TR" dirty="0"/>
              <a:t>Öğrencilerin, zorunlu İngilizce hazırlık öğretiminden ve İleri İngilizce I ve İleri İngilizce II derslerinden muaf sayılabilmeleri için İngilizce Yeterlik Sınavından almaları gereken en düşük puanlar ile harf karşılıkları ve değerleri şöyledir:</a:t>
            </a:r>
          </a:p>
          <a:p>
            <a:endParaRPr lang="tr-TR" dirty="0"/>
          </a:p>
          <a:p>
            <a:endParaRPr lang="tr-TR" dirty="0"/>
          </a:p>
          <a:p>
            <a:endParaRPr lang="tr-TR" dirty="0"/>
          </a:p>
          <a:p>
            <a:endParaRPr lang="tr-TR" dirty="0"/>
          </a:p>
          <a:p>
            <a:endParaRPr lang="tr-TR" dirty="0"/>
          </a:p>
          <a:p>
            <a:endParaRPr lang="tr-TR" dirty="0"/>
          </a:p>
          <a:p>
            <a:endParaRPr lang="tr-TR" dirty="0"/>
          </a:p>
          <a:p>
            <a:endParaRPr lang="tr-TR" dirty="0"/>
          </a:p>
        </p:txBody>
      </p:sp>
      <p:graphicFrame>
        <p:nvGraphicFramePr>
          <p:cNvPr id="7" name="Tablo 6"/>
          <p:cNvGraphicFramePr>
            <a:graphicFrameLocks noGrp="1"/>
          </p:cNvGraphicFramePr>
          <p:nvPr>
            <p:extLst>
              <p:ext uri="{D42A27DB-BD31-4B8C-83A1-F6EECF244321}">
                <p14:modId xmlns:p14="http://schemas.microsoft.com/office/powerpoint/2010/main" val="3028941344"/>
              </p:ext>
            </p:extLst>
          </p:nvPr>
        </p:nvGraphicFramePr>
        <p:xfrm>
          <a:off x="4672103" y="3035811"/>
          <a:ext cx="6883072" cy="2407968"/>
        </p:xfrm>
        <a:graphic>
          <a:graphicData uri="http://schemas.openxmlformats.org/drawingml/2006/table">
            <a:tbl>
              <a:tblPr>
                <a:solidFill>
                  <a:schemeClr val="bg1"/>
                </a:solidFill>
                <a:tableStyleId>{5C22544A-7EE6-4342-B048-85BDC9FD1C3A}</a:tableStyleId>
              </a:tblPr>
              <a:tblGrid>
                <a:gridCol w="1219353">
                  <a:extLst>
                    <a:ext uri="{9D8B030D-6E8A-4147-A177-3AD203B41FA5}">
                      <a16:colId xmlns="" xmlns:a16="http://schemas.microsoft.com/office/drawing/2014/main" val="20000"/>
                    </a:ext>
                  </a:extLst>
                </a:gridCol>
                <a:gridCol w="2307091">
                  <a:extLst>
                    <a:ext uri="{9D8B030D-6E8A-4147-A177-3AD203B41FA5}">
                      <a16:colId xmlns="" xmlns:a16="http://schemas.microsoft.com/office/drawing/2014/main" val="20001"/>
                    </a:ext>
                  </a:extLst>
                </a:gridCol>
                <a:gridCol w="3356628">
                  <a:extLst>
                    <a:ext uri="{9D8B030D-6E8A-4147-A177-3AD203B41FA5}">
                      <a16:colId xmlns="" xmlns:a16="http://schemas.microsoft.com/office/drawing/2014/main" val="20002"/>
                    </a:ext>
                  </a:extLst>
                </a:gridCol>
              </a:tblGrid>
              <a:tr h="683443">
                <a:tc rowSpan="2">
                  <a:txBody>
                    <a:bodyPr/>
                    <a:lstStyle/>
                    <a:p>
                      <a:pPr indent="-1270" algn="ctr">
                        <a:lnSpc>
                          <a:spcPct val="107000"/>
                        </a:lnSpc>
                        <a:spcAft>
                          <a:spcPts val="0"/>
                        </a:spcAft>
                      </a:pPr>
                      <a:r>
                        <a:rPr lang="tr-TR" sz="2200" b="1" cap="none" spc="0">
                          <a:solidFill>
                            <a:schemeClr val="tx1"/>
                          </a:solidFill>
                          <a:effectLst/>
                        </a:rPr>
                        <a:t>Sınav türü</a:t>
                      </a:r>
                      <a:endParaRPr lang="tr-TR" sz="22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6231" marR="107441" marT="143254" marB="143254" anchor="ctr">
                    <a:lnL w="19050" cap="flat" cmpd="sng" algn="ctr">
                      <a:solidFill>
                        <a:schemeClr val="tx1"/>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gridSpan="2">
                  <a:txBody>
                    <a:bodyPr/>
                    <a:lstStyle/>
                    <a:p>
                      <a:pPr indent="-1270" algn="ctr">
                        <a:lnSpc>
                          <a:spcPct val="107000"/>
                        </a:lnSpc>
                        <a:spcAft>
                          <a:spcPts val="0"/>
                        </a:spcAft>
                      </a:pPr>
                      <a:r>
                        <a:rPr lang="tr-TR" sz="2200" b="1" cap="none" spc="0">
                          <a:solidFill>
                            <a:schemeClr val="tx1"/>
                          </a:solidFill>
                          <a:effectLst/>
                        </a:rPr>
                        <a:t>Muafiyet için Alınması Gereken Puanlar</a:t>
                      </a:r>
                      <a:endParaRPr lang="tr-TR" sz="22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6231" marR="107441" marT="143254" marB="143254" anchor="ctr">
                    <a:lnL w="6350" cap="flat" cmpd="sng" algn="ctr">
                      <a:solidFill>
                        <a:schemeClr val="tx1">
                          <a:lumMod val="50000"/>
                          <a:lumOff val="50000"/>
                        </a:schemeClr>
                      </a:solidFill>
                      <a:prstDash val="solid"/>
                    </a:lnL>
                    <a:lnR w="19050" cap="flat" cmpd="sng" algn="ctr">
                      <a:solidFill>
                        <a:schemeClr val="tx1"/>
                      </a:solidFill>
                      <a:prstDash val="solid"/>
                    </a:lnR>
                    <a:lnT w="19050" cap="flat" cmpd="sng" algn="ctr">
                      <a:solidFill>
                        <a:schemeClr val="tx1"/>
                      </a:solidFill>
                      <a:prstDash val="solid"/>
                    </a:lnT>
                    <a:lnB w="6350" cap="flat" cmpd="sng" algn="ctr">
                      <a:solidFill>
                        <a:schemeClr val="tx1">
                          <a:lumMod val="50000"/>
                          <a:lumOff val="50000"/>
                        </a:schemeClr>
                      </a:solidFill>
                      <a:prstDash val="solid"/>
                    </a:lnB>
                    <a:noFill/>
                  </a:tcPr>
                </a:tc>
                <a:tc hMerge="1">
                  <a:txBody>
                    <a:bodyPr/>
                    <a:lstStyle/>
                    <a:p>
                      <a:endParaRPr lang="tr-TR"/>
                    </a:p>
                  </a:txBody>
                  <a:tcPr/>
                </a:tc>
                <a:extLst>
                  <a:ext uri="{0D108BD9-81ED-4DB2-BD59-A6C34878D82A}">
                    <a16:rowId xmlns="" xmlns:a16="http://schemas.microsoft.com/office/drawing/2014/main" val="10000"/>
                  </a:ext>
                </a:extLst>
              </a:tr>
              <a:tr h="1041082">
                <a:tc vMerge="1">
                  <a:txBody>
                    <a:bodyPr/>
                    <a:lstStyle/>
                    <a:p>
                      <a:endParaRPr lang="tr-TR"/>
                    </a:p>
                  </a:txBody>
                  <a:tcPr/>
                </a:tc>
                <a:tc>
                  <a:txBody>
                    <a:bodyPr/>
                    <a:lstStyle/>
                    <a:p>
                      <a:pPr indent="-1270" algn="ctr">
                        <a:lnSpc>
                          <a:spcPct val="107000"/>
                        </a:lnSpc>
                        <a:spcAft>
                          <a:spcPts val="0"/>
                        </a:spcAft>
                      </a:pPr>
                      <a:r>
                        <a:rPr lang="tr-TR" sz="2200" b="1" cap="none" spc="0">
                          <a:solidFill>
                            <a:schemeClr val="tx1"/>
                          </a:solidFill>
                          <a:effectLst/>
                        </a:rPr>
                        <a:t>Hazırlık</a:t>
                      </a:r>
                      <a:endParaRPr lang="tr-TR" sz="22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6231" marR="107441" marT="143254" marB="143254"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tc>
                  <a:txBody>
                    <a:bodyPr/>
                    <a:lstStyle/>
                    <a:p>
                      <a:pPr indent="-1270" algn="ctr">
                        <a:lnSpc>
                          <a:spcPct val="107000"/>
                        </a:lnSpc>
                        <a:spcAft>
                          <a:spcPts val="0"/>
                        </a:spcAft>
                      </a:pPr>
                      <a:r>
                        <a:rPr lang="tr-TR" sz="2200" b="1" cap="none" spc="0">
                          <a:solidFill>
                            <a:schemeClr val="tx1"/>
                          </a:solidFill>
                          <a:effectLst/>
                        </a:rPr>
                        <a:t>İleri İngilizce I ve İleri İngilizce II</a:t>
                      </a:r>
                      <a:endParaRPr lang="tr-TR" sz="22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6231" marR="107441" marT="143254" marB="143254" anchor="ctr">
                    <a:lnL w="6350" cap="flat" cmpd="sng" algn="ctr">
                      <a:solidFill>
                        <a:schemeClr val="tx1">
                          <a:lumMod val="50000"/>
                          <a:lumOff val="50000"/>
                        </a:schemeClr>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6350" cap="flat" cmpd="sng" algn="ctr">
                      <a:solidFill>
                        <a:schemeClr val="tx1">
                          <a:lumMod val="50000"/>
                          <a:lumOff val="50000"/>
                        </a:schemeClr>
                      </a:solidFill>
                      <a:prstDash val="solid"/>
                    </a:lnB>
                    <a:noFill/>
                  </a:tcPr>
                </a:tc>
                <a:extLst>
                  <a:ext uri="{0D108BD9-81ED-4DB2-BD59-A6C34878D82A}">
                    <a16:rowId xmlns="" xmlns:a16="http://schemas.microsoft.com/office/drawing/2014/main" val="10001"/>
                  </a:ext>
                </a:extLst>
              </a:tr>
              <a:tr h="683443">
                <a:tc>
                  <a:txBody>
                    <a:bodyPr/>
                    <a:lstStyle/>
                    <a:p>
                      <a:pPr indent="-1270" algn="ctr">
                        <a:lnSpc>
                          <a:spcPct val="107000"/>
                        </a:lnSpc>
                        <a:spcAft>
                          <a:spcPts val="0"/>
                        </a:spcAft>
                      </a:pPr>
                      <a:r>
                        <a:rPr lang="tr-TR" sz="2200" b="1" cap="none" spc="0">
                          <a:solidFill>
                            <a:schemeClr val="tx1"/>
                          </a:solidFill>
                          <a:effectLst/>
                        </a:rPr>
                        <a:t>İYS</a:t>
                      </a:r>
                      <a:endParaRPr lang="tr-TR" sz="22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6231" marR="107441" marT="143254" marB="143254" anchor="ctr">
                    <a:lnL w="19050" cap="flat" cmpd="sng" algn="ctr">
                      <a:solidFill>
                        <a:schemeClr val="tx1"/>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pPr indent="-1270" algn="ctr">
                        <a:lnSpc>
                          <a:spcPct val="107000"/>
                        </a:lnSpc>
                        <a:spcAft>
                          <a:spcPts val="0"/>
                        </a:spcAft>
                      </a:pPr>
                      <a:r>
                        <a:rPr lang="tr-TR" sz="2200" b="1" cap="none" spc="0">
                          <a:solidFill>
                            <a:schemeClr val="tx1"/>
                          </a:solidFill>
                          <a:effectLst/>
                        </a:rPr>
                        <a:t>60 (CB / 2.50)</a:t>
                      </a:r>
                      <a:endParaRPr lang="tr-TR" sz="22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6231" marR="107441" marT="143254" marB="143254" anchor="ctr">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tc>
                  <a:txBody>
                    <a:bodyPr/>
                    <a:lstStyle/>
                    <a:p>
                      <a:pPr indent="-1270" algn="ctr">
                        <a:lnSpc>
                          <a:spcPct val="107000"/>
                        </a:lnSpc>
                        <a:spcAft>
                          <a:spcPts val="0"/>
                        </a:spcAft>
                      </a:pPr>
                      <a:r>
                        <a:rPr lang="tr-TR" sz="2200" b="1" cap="none" spc="0">
                          <a:solidFill>
                            <a:schemeClr val="tx1"/>
                          </a:solidFill>
                          <a:effectLst/>
                        </a:rPr>
                        <a:t>70 (BB / 3.00)</a:t>
                      </a:r>
                      <a:endParaRPr lang="tr-TR" sz="22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6231" marR="107441" marT="143254" marB="143254" anchor="ctr">
                    <a:lnL w="6350" cap="flat" cmpd="sng" algn="ctr">
                      <a:solidFill>
                        <a:schemeClr val="tx1">
                          <a:lumMod val="50000"/>
                          <a:lumOff val="50000"/>
                        </a:schemeClr>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9050" cap="flat" cmpd="sng" algn="ctr">
                      <a:solidFill>
                        <a:schemeClr val="tx1"/>
                      </a:solidFill>
                      <a:prstDash val="solid"/>
                    </a:lnB>
                    <a:no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4180557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1660E788-AFA9-4A1B-9991-6AA74632A1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867D4867-5BA7-4462-B2F6-A23F4A622AA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643467" y="643467"/>
            <a:ext cx="3363974" cy="1728044"/>
          </a:xfrm>
          <a:noFill/>
          <a:ln>
            <a:solidFill>
              <a:schemeClr val="bg1"/>
            </a:solidFill>
          </a:ln>
        </p:spPr>
        <p:txBody>
          <a:bodyPr wrap="square">
            <a:normAutofit/>
          </a:bodyPr>
          <a:lstStyle/>
          <a:p>
            <a:r>
              <a:rPr lang="tr-TR">
                <a:solidFill>
                  <a:schemeClr val="bg1"/>
                </a:solidFill>
              </a:rPr>
              <a:t>MUAFİYET KOŞULLARI</a:t>
            </a:r>
          </a:p>
        </p:txBody>
      </p:sp>
      <p:sp>
        <p:nvSpPr>
          <p:cNvPr id="3" name="İçerik Yer Tutucusu 2"/>
          <p:cNvSpPr>
            <a:spLocks noGrp="1"/>
          </p:cNvSpPr>
          <p:nvPr>
            <p:ph idx="1"/>
          </p:nvPr>
        </p:nvSpPr>
        <p:spPr>
          <a:xfrm>
            <a:off x="643468" y="2638044"/>
            <a:ext cx="3363974" cy="3415622"/>
          </a:xfrm>
        </p:spPr>
        <p:txBody>
          <a:bodyPr>
            <a:normAutofit/>
          </a:bodyPr>
          <a:lstStyle/>
          <a:p>
            <a:pPr algn="just"/>
            <a:r>
              <a:rPr lang="tr-TR" dirty="0">
                <a:solidFill>
                  <a:schemeClr val="bg1"/>
                </a:solidFill>
              </a:rPr>
              <a:t>Yıldız Teknik Üniversitesi Senatosu tarafından İngilizce Yeterlik Sınavına eşdeğerliği kabul edilen sınavlar ile bu sınavlardan zorunlu İngilizce hazırlık öğretiminden muafiyet için gereken puan aralıkları ve başarı notları yandadır:</a:t>
            </a:r>
          </a:p>
        </p:txBody>
      </p:sp>
      <p:graphicFrame>
        <p:nvGraphicFramePr>
          <p:cNvPr id="4" name="Tablo 3"/>
          <p:cNvGraphicFramePr>
            <a:graphicFrameLocks noGrp="1"/>
          </p:cNvGraphicFramePr>
          <p:nvPr>
            <p:extLst>
              <p:ext uri="{D42A27DB-BD31-4B8C-83A1-F6EECF244321}">
                <p14:modId xmlns:p14="http://schemas.microsoft.com/office/powerpoint/2010/main" val="3964110149"/>
              </p:ext>
            </p:extLst>
          </p:nvPr>
        </p:nvGraphicFramePr>
        <p:xfrm>
          <a:off x="5297763" y="1190731"/>
          <a:ext cx="6250772" cy="4315673"/>
        </p:xfrm>
        <a:graphic>
          <a:graphicData uri="http://schemas.openxmlformats.org/drawingml/2006/table">
            <a:tbl>
              <a:tblPr>
                <a:noFill/>
                <a:tableStyleId>{5C22544A-7EE6-4342-B048-85BDC9FD1C3A}</a:tableStyleId>
              </a:tblPr>
              <a:tblGrid>
                <a:gridCol w="2411150">
                  <a:extLst>
                    <a:ext uri="{9D8B030D-6E8A-4147-A177-3AD203B41FA5}">
                      <a16:colId xmlns="" xmlns:a16="http://schemas.microsoft.com/office/drawing/2014/main" val="20000"/>
                    </a:ext>
                  </a:extLst>
                </a:gridCol>
                <a:gridCol w="914002">
                  <a:extLst>
                    <a:ext uri="{9D8B030D-6E8A-4147-A177-3AD203B41FA5}">
                      <a16:colId xmlns="" xmlns:a16="http://schemas.microsoft.com/office/drawing/2014/main" val="20001"/>
                    </a:ext>
                  </a:extLst>
                </a:gridCol>
                <a:gridCol w="914002">
                  <a:extLst>
                    <a:ext uri="{9D8B030D-6E8A-4147-A177-3AD203B41FA5}">
                      <a16:colId xmlns="" xmlns:a16="http://schemas.microsoft.com/office/drawing/2014/main" val="20002"/>
                    </a:ext>
                  </a:extLst>
                </a:gridCol>
                <a:gridCol w="989330">
                  <a:extLst>
                    <a:ext uri="{9D8B030D-6E8A-4147-A177-3AD203B41FA5}">
                      <a16:colId xmlns="" xmlns:a16="http://schemas.microsoft.com/office/drawing/2014/main" val="20003"/>
                    </a:ext>
                  </a:extLst>
                </a:gridCol>
                <a:gridCol w="1022288">
                  <a:extLst>
                    <a:ext uri="{9D8B030D-6E8A-4147-A177-3AD203B41FA5}">
                      <a16:colId xmlns="" xmlns:a16="http://schemas.microsoft.com/office/drawing/2014/main" val="20004"/>
                    </a:ext>
                  </a:extLst>
                </a:gridCol>
              </a:tblGrid>
              <a:tr h="770591">
                <a:tc>
                  <a:txBody>
                    <a:bodyPr/>
                    <a:lstStyle/>
                    <a:p>
                      <a:pPr indent="-1270" algn="ctr">
                        <a:lnSpc>
                          <a:spcPct val="107000"/>
                        </a:lnSpc>
                        <a:spcAft>
                          <a:spcPts val="0"/>
                        </a:spcAft>
                      </a:pPr>
                      <a:r>
                        <a:rPr lang="tr-TR" sz="2500" b="1" cap="none" spc="0" dirty="0">
                          <a:solidFill>
                            <a:schemeClr val="tx1"/>
                          </a:solidFill>
                          <a:effectLst/>
                        </a:rPr>
                        <a:t>SINAVLAR</a:t>
                      </a:r>
                      <a:endParaRPr lang="tr-TR" sz="2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dirty="0">
                          <a:solidFill>
                            <a:schemeClr val="tx1"/>
                          </a:solidFill>
                          <a:effectLst/>
                        </a:rPr>
                        <a:t>CB</a:t>
                      </a:r>
                      <a:endParaRPr lang="tr-TR" sz="2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a:solidFill>
                            <a:schemeClr val="tx1"/>
                          </a:solidFill>
                          <a:effectLst/>
                        </a:rPr>
                        <a:t>BB</a:t>
                      </a:r>
                      <a:endParaRPr lang="tr-TR" sz="2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a:solidFill>
                            <a:schemeClr val="tx1"/>
                          </a:solidFill>
                          <a:effectLst/>
                        </a:rPr>
                        <a:t>BA</a:t>
                      </a:r>
                      <a:endParaRPr lang="tr-TR" sz="2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a:solidFill>
                            <a:schemeClr val="tx1"/>
                          </a:solidFill>
                          <a:effectLst/>
                        </a:rPr>
                        <a:t>AA</a:t>
                      </a:r>
                      <a:endParaRPr lang="tr-TR" sz="2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1181694">
                <a:tc>
                  <a:txBody>
                    <a:bodyPr/>
                    <a:lstStyle/>
                    <a:p>
                      <a:pPr indent="-1270" algn="ctr">
                        <a:lnSpc>
                          <a:spcPct val="107000"/>
                        </a:lnSpc>
                        <a:spcAft>
                          <a:spcPts val="0"/>
                        </a:spcAft>
                      </a:pPr>
                      <a:r>
                        <a:rPr lang="tr-TR" sz="2500" b="1" cap="none" spc="0" dirty="0">
                          <a:solidFill>
                            <a:schemeClr val="tx1"/>
                          </a:solidFill>
                          <a:effectLst/>
                        </a:rPr>
                        <a:t>YDS/e-YDS/YÖKDİL</a:t>
                      </a:r>
                      <a:endParaRPr lang="tr-TR" sz="2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dirty="0">
                          <a:solidFill>
                            <a:schemeClr val="tx1"/>
                          </a:solidFill>
                          <a:effectLst/>
                        </a:rPr>
                        <a:t>60-69</a:t>
                      </a:r>
                      <a:endParaRPr lang="tr-TR" sz="2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dirty="0">
                          <a:solidFill>
                            <a:schemeClr val="tx1"/>
                          </a:solidFill>
                          <a:effectLst/>
                        </a:rPr>
                        <a:t>70-79</a:t>
                      </a:r>
                      <a:endParaRPr lang="tr-TR" sz="2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a:solidFill>
                            <a:schemeClr val="tx1"/>
                          </a:solidFill>
                          <a:effectLst/>
                        </a:rPr>
                        <a:t>80-89</a:t>
                      </a:r>
                      <a:endParaRPr lang="tr-TR" sz="2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a:solidFill>
                            <a:schemeClr val="tx1"/>
                          </a:solidFill>
                          <a:effectLst/>
                        </a:rPr>
                        <a:t>90-100</a:t>
                      </a:r>
                      <a:endParaRPr lang="tr-TR" sz="2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1181694">
                <a:tc>
                  <a:txBody>
                    <a:bodyPr/>
                    <a:lstStyle/>
                    <a:p>
                      <a:pPr indent="-1270" algn="ctr">
                        <a:lnSpc>
                          <a:spcPct val="107000"/>
                        </a:lnSpc>
                        <a:spcAft>
                          <a:spcPts val="0"/>
                        </a:spcAft>
                      </a:pPr>
                      <a:r>
                        <a:rPr lang="tr-TR" sz="2500" b="1" cap="none" spc="0" dirty="0">
                          <a:solidFill>
                            <a:schemeClr val="tx1"/>
                          </a:solidFill>
                          <a:effectLst/>
                        </a:rPr>
                        <a:t>TOEFL IBT</a:t>
                      </a:r>
                      <a:endParaRPr lang="tr-TR" sz="2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a:solidFill>
                            <a:schemeClr val="tx1"/>
                          </a:solidFill>
                          <a:effectLst/>
                        </a:rPr>
                        <a:t>72-83</a:t>
                      </a:r>
                      <a:endParaRPr lang="tr-TR" sz="2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a:solidFill>
                            <a:schemeClr val="tx1"/>
                          </a:solidFill>
                          <a:effectLst/>
                        </a:rPr>
                        <a:t>84-95</a:t>
                      </a:r>
                      <a:endParaRPr lang="tr-TR" sz="2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dirty="0">
                          <a:solidFill>
                            <a:schemeClr val="tx1"/>
                          </a:solidFill>
                          <a:effectLst/>
                        </a:rPr>
                        <a:t>96-107</a:t>
                      </a:r>
                      <a:endParaRPr lang="tr-TR" sz="2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dirty="0">
                          <a:solidFill>
                            <a:schemeClr val="tx1"/>
                          </a:solidFill>
                          <a:effectLst/>
                        </a:rPr>
                        <a:t>108-120</a:t>
                      </a:r>
                      <a:endParaRPr lang="tr-TR" sz="2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1181694">
                <a:tc>
                  <a:txBody>
                    <a:bodyPr/>
                    <a:lstStyle/>
                    <a:p>
                      <a:pPr indent="-1270" algn="ctr">
                        <a:lnSpc>
                          <a:spcPct val="107000"/>
                        </a:lnSpc>
                        <a:spcAft>
                          <a:spcPts val="0"/>
                        </a:spcAft>
                      </a:pPr>
                      <a:r>
                        <a:rPr lang="tr-TR" sz="2500" b="1" cap="none" spc="0">
                          <a:solidFill>
                            <a:schemeClr val="tx1"/>
                          </a:solidFill>
                          <a:effectLst/>
                        </a:rPr>
                        <a:t>PTE Akademik</a:t>
                      </a:r>
                      <a:endParaRPr lang="tr-TR" sz="2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a:solidFill>
                            <a:schemeClr val="tx1"/>
                          </a:solidFill>
                          <a:effectLst/>
                        </a:rPr>
                        <a:t>55-70</a:t>
                      </a:r>
                      <a:endParaRPr lang="tr-TR" sz="2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a:solidFill>
                            <a:schemeClr val="tx1"/>
                          </a:solidFill>
                          <a:effectLst/>
                        </a:rPr>
                        <a:t>71-77</a:t>
                      </a:r>
                      <a:endParaRPr lang="tr-TR" sz="2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a:solidFill>
                            <a:schemeClr val="tx1"/>
                          </a:solidFill>
                          <a:effectLst/>
                        </a:rPr>
                        <a:t>78-83</a:t>
                      </a:r>
                      <a:endParaRPr lang="tr-TR" sz="2500" b="1" cap="none" spc="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indent="-1270" algn="ctr">
                        <a:lnSpc>
                          <a:spcPct val="107000"/>
                        </a:lnSpc>
                        <a:spcAft>
                          <a:spcPts val="0"/>
                        </a:spcAft>
                      </a:pPr>
                      <a:r>
                        <a:rPr lang="tr-TR" sz="2500" b="1" cap="none" spc="0" dirty="0">
                          <a:solidFill>
                            <a:schemeClr val="tx1"/>
                          </a:solidFill>
                          <a:effectLst/>
                        </a:rPr>
                        <a:t>84-90</a:t>
                      </a:r>
                      <a:endParaRPr lang="tr-TR" sz="2500" b="1"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34183" marR="143767" marT="38337" marB="287534"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42871735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1"/>
            <a:ext cx="10018713" cy="1355075"/>
          </a:xfrm>
        </p:spPr>
        <p:txBody>
          <a:bodyPr/>
          <a:lstStyle/>
          <a:p>
            <a:r>
              <a:rPr lang="tr-TR" dirty="0"/>
              <a:t>MUAFİYET KOŞULLARI</a:t>
            </a:r>
          </a:p>
        </p:txBody>
      </p:sp>
      <p:sp>
        <p:nvSpPr>
          <p:cNvPr id="3" name="İçerik Yer Tutucusu 2"/>
          <p:cNvSpPr>
            <a:spLocks noGrp="1"/>
          </p:cNvSpPr>
          <p:nvPr>
            <p:ph idx="1"/>
          </p:nvPr>
        </p:nvSpPr>
        <p:spPr>
          <a:xfrm>
            <a:off x="1484310" y="1035586"/>
            <a:ext cx="10018713" cy="5822415"/>
          </a:xfrm>
        </p:spPr>
        <p:txBody>
          <a:bodyPr>
            <a:normAutofit lnSpcReduction="10000"/>
          </a:bodyPr>
          <a:lstStyle/>
          <a:p>
            <a:endParaRPr lang="tr-TR" dirty="0"/>
          </a:p>
          <a:p>
            <a:r>
              <a:rPr lang="tr-TR" dirty="0"/>
              <a:t>Yukarıdaki tabloda bulunan sınavların geçerlik süreleri şöyledir: TOEFL ve PTE Akademik 2 yıl,  YDS,        e-YDS, YÖKDİL 5 yıl.</a:t>
            </a:r>
          </a:p>
          <a:p>
            <a:endParaRPr lang="tr-TR" dirty="0"/>
          </a:p>
          <a:p>
            <a:pPr algn="just"/>
            <a:r>
              <a:rPr lang="tr-TR" b="1" dirty="0"/>
              <a:t>ÖSYM tarafından yayınlanan Yabancı Dil Sınavları Eşdeğerliklerini Belirleme Yönergesi 6. madde 3. fıkra d bendi uyarınca uluslararası bir yabancı dil sınavına eşdeğerlik verilmesinde ve sürdürülmesinde sınavın Türkiye’de yapılıyor olması halinde devlet üniversitelerine ait binalarda yapılması şartı bulunmaktadır. Aksi takdirde sınav sonuçları kabul edilmeyecektir.</a:t>
            </a:r>
          </a:p>
          <a:p>
            <a:pPr algn="just"/>
            <a:endParaRPr lang="tr-TR" b="1" dirty="0"/>
          </a:p>
          <a:p>
            <a:pPr algn="just"/>
            <a:r>
              <a:rPr lang="tr-TR" dirty="0"/>
              <a:t>Son olarak Ana dili İngilizce olan bir ülkede öğretim dilinin de İngilizce olduğu ortaöğretim kurumlarında en az son üç yılında eğitim görüp ortaöğrenimini bu kurumlarda tamamlamış olan öğrenciler de zorunlu İngilizce hazırlık öğretiminden muaftır.</a:t>
            </a:r>
          </a:p>
          <a:p>
            <a:pPr algn="just"/>
            <a:endParaRPr lang="tr-TR" dirty="0"/>
          </a:p>
          <a:p>
            <a:pPr algn="just"/>
            <a:r>
              <a:rPr lang="tr-TR" dirty="0"/>
              <a:t>Zorunlu İngilizce hazırlık öğretiminden muafiyet sağlayan belgelerin asıllarının Temel İngilizce Bölüm Başkanlığı’na muafiyet talebine ilişkin bir dilekçe ile elden teslim edilmesi gerekir. Söz konusu belgeler Yabancı Diller Yüksekokulu Yönetim Kurulu tarafından değerlendirilir, kabul edilen belgeler geçerli olduğu eğitim-öğretim dönemine işlenir. Bu belgelerin bölümlerin ders kayıt tarihleri sonrasında teslim edilmesinin sonuçlarından öğrenci sorumludur.</a:t>
            </a:r>
          </a:p>
          <a:p>
            <a:pPr algn="just"/>
            <a:endParaRPr lang="tr-TR" dirty="0"/>
          </a:p>
        </p:txBody>
      </p:sp>
    </p:spTree>
    <p:extLst>
      <p:ext uri="{BB962C8B-B14F-4D97-AF65-F5344CB8AC3E}">
        <p14:creationId xmlns:p14="http://schemas.microsoft.com/office/powerpoint/2010/main" val="1496289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 xmlns:a16="http://schemas.microsoft.com/office/drawing/2014/main" id="{93F0ADB5-A0B4-4B01-A8C4-FDC34CE22B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AA6D0FDE-0241-4C21-A720-A6947535823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643467" y="2681103"/>
            <a:ext cx="3363974" cy="1495794"/>
          </a:xfrm>
          <a:noFill/>
          <a:ln>
            <a:solidFill>
              <a:schemeClr val="bg1"/>
            </a:solidFill>
          </a:ln>
        </p:spPr>
        <p:txBody>
          <a:bodyPr wrap="square">
            <a:normAutofit/>
          </a:bodyPr>
          <a:lstStyle/>
          <a:p>
            <a:r>
              <a:rPr lang="tr-TR" sz="2000">
                <a:solidFill>
                  <a:schemeClr val="bg1"/>
                </a:solidFill>
              </a:rPr>
              <a:t>TEMEL İNGİLİZCE BÖLÜMÜ</a:t>
            </a:r>
            <a:br>
              <a:rPr lang="tr-TR" sz="2000">
                <a:solidFill>
                  <a:schemeClr val="bg1"/>
                </a:solidFill>
              </a:rPr>
            </a:br>
            <a:r>
              <a:rPr lang="tr-TR" sz="2000">
                <a:solidFill>
                  <a:schemeClr val="bg1"/>
                </a:solidFill>
              </a:rPr>
              <a:t>ÖĞRENCİ İŞLERİ OFİSİ</a:t>
            </a:r>
          </a:p>
        </p:txBody>
      </p:sp>
      <p:graphicFrame>
        <p:nvGraphicFramePr>
          <p:cNvPr id="5" name="İçerik Yer Tutucusu 2">
            <a:extLst>
              <a:ext uri="{FF2B5EF4-FFF2-40B4-BE49-F238E27FC236}">
                <a16:creationId xmlns="" xmlns:a16="http://schemas.microsoft.com/office/drawing/2014/main" id="{33904431-8D28-4D35-9AB1-70047BE01275}"/>
              </a:ext>
            </a:extLst>
          </p:cNvPr>
          <p:cNvGraphicFramePr>
            <a:graphicFrameLocks noGrp="1"/>
          </p:cNvGraphicFramePr>
          <p:nvPr>
            <p:ph idx="1"/>
            <p:extLst>
              <p:ext uri="{D42A27DB-BD31-4B8C-83A1-F6EECF244321}">
                <p14:modId xmlns:p14="http://schemas.microsoft.com/office/powerpoint/2010/main" val="1115959083"/>
              </p:ext>
            </p:extLst>
          </p:nvPr>
        </p:nvGraphicFramePr>
        <p:xfrm>
          <a:off x="5619749" y="108488"/>
          <a:ext cx="6282949" cy="6749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9769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tr-TR" sz="2300">
                <a:solidFill>
                  <a:srgbClr val="FFFFFF"/>
                </a:solidFill>
              </a:rPr>
              <a:t>ÖĞRENCİLERE SUNULAN OLANAKLAR ve DESTEKLEYİCİ HİZMETLER</a:t>
            </a:r>
          </a:p>
        </p:txBody>
      </p:sp>
      <p:sp>
        <p:nvSpPr>
          <p:cNvPr id="3" name="İçerik Yer Tutucusu 2"/>
          <p:cNvSpPr>
            <a:spLocks noGrp="1"/>
          </p:cNvSpPr>
          <p:nvPr>
            <p:ph idx="1"/>
          </p:nvPr>
        </p:nvSpPr>
        <p:spPr>
          <a:xfrm>
            <a:off x="5455403" y="402957"/>
            <a:ext cx="5858360" cy="5842860"/>
          </a:xfrm>
        </p:spPr>
        <p:txBody>
          <a:bodyPr anchor="ctr">
            <a:normAutofit/>
          </a:bodyPr>
          <a:lstStyle/>
          <a:p>
            <a:pPr lvl="0"/>
            <a:r>
              <a:rPr lang="tr-TR" dirty="0"/>
              <a:t>Temel İngilizce Bölümü Öğrencileri için Oryantasyon Programı</a:t>
            </a:r>
          </a:p>
          <a:p>
            <a:pPr lvl="0"/>
            <a:r>
              <a:rPr lang="tr-TR" dirty="0"/>
              <a:t>Ofis Saatleri</a:t>
            </a:r>
          </a:p>
          <a:p>
            <a:pPr lvl="0"/>
            <a:r>
              <a:rPr lang="tr-TR" dirty="0"/>
              <a:t>Bilgisayar Laboratuvarları</a:t>
            </a:r>
          </a:p>
          <a:p>
            <a:pPr lvl="0"/>
            <a:r>
              <a:rPr lang="tr-TR" dirty="0"/>
              <a:t>Yazma Merkezi Ofisi</a:t>
            </a:r>
          </a:p>
          <a:p>
            <a:pPr lvl="0"/>
            <a:r>
              <a:rPr lang="tr-TR" dirty="0"/>
              <a:t>Psikolojik Danışma ve Rehberlik Merkezi</a:t>
            </a:r>
          </a:p>
          <a:p>
            <a:pPr lvl="0"/>
            <a:r>
              <a:rPr lang="tr-TR" dirty="0"/>
              <a:t>Engelli Öğrenci Koordinatörlüğü</a:t>
            </a:r>
          </a:p>
          <a:p>
            <a:pPr lvl="0"/>
            <a:r>
              <a:rPr lang="tr-TR" dirty="0"/>
              <a:t>Kitaplık</a:t>
            </a:r>
          </a:p>
          <a:p>
            <a:pPr lvl="0"/>
            <a:r>
              <a:rPr lang="tr-TR" dirty="0"/>
              <a:t>Kütüphane</a:t>
            </a:r>
          </a:p>
        </p:txBody>
      </p:sp>
    </p:spTree>
    <p:extLst>
      <p:ext uri="{BB962C8B-B14F-4D97-AF65-F5344CB8AC3E}">
        <p14:creationId xmlns:p14="http://schemas.microsoft.com/office/powerpoint/2010/main" val="2706342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23530FE0-C542-45A1-BCD8-935787009C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p:cNvSpPr>
            <a:spLocks noGrp="1"/>
          </p:cNvSpPr>
          <p:nvPr>
            <p:ph idx="1"/>
          </p:nvPr>
        </p:nvSpPr>
        <p:spPr>
          <a:xfrm>
            <a:off x="1316984" y="1283546"/>
            <a:ext cx="5796738" cy="4131419"/>
          </a:xfrm>
        </p:spPr>
        <p:txBody>
          <a:bodyPr anchor="ctr">
            <a:normAutofit/>
          </a:bodyPr>
          <a:lstStyle/>
          <a:p>
            <a:pPr lvl="0"/>
            <a:r>
              <a:rPr lang="tr-TR" dirty="0">
                <a:solidFill>
                  <a:srgbClr val="404040"/>
                </a:solidFill>
              </a:rPr>
              <a:t>YDYO İnternet Sitesi</a:t>
            </a:r>
          </a:p>
          <a:p>
            <a:pPr lvl="0"/>
            <a:r>
              <a:rPr lang="tr-TR" dirty="0">
                <a:solidFill>
                  <a:srgbClr val="404040"/>
                </a:solidFill>
              </a:rPr>
              <a:t>E-Posta</a:t>
            </a:r>
          </a:p>
          <a:p>
            <a:pPr lvl="0"/>
            <a:r>
              <a:rPr lang="tr-TR" dirty="0">
                <a:solidFill>
                  <a:srgbClr val="404040"/>
                </a:solidFill>
              </a:rPr>
              <a:t>Sınıf Panoları</a:t>
            </a:r>
          </a:p>
          <a:p>
            <a:pPr lvl="0"/>
            <a:r>
              <a:rPr lang="tr-TR" dirty="0">
                <a:solidFill>
                  <a:srgbClr val="404040"/>
                </a:solidFill>
              </a:rPr>
              <a:t>Yabancı Diller Yüksekokulu E-Posta Adresi</a:t>
            </a:r>
          </a:p>
          <a:p>
            <a:pPr lvl="0"/>
            <a:r>
              <a:rPr lang="tr-TR" dirty="0">
                <a:solidFill>
                  <a:srgbClr val="404040"/>
                </a:solidFill>
              </a:rPr>
              <a:t>7/24 Yıldızlı Hat</a:t>
            </a:r>
          </a:p>
          <a:p>
            <a:pPr lvl="0"/>
            <a:r>
              <a:rPr lang="tr-TR" dirty="0">
                <a:solidFill>
                  <a:srgbClr val="404040"/>
                </a:solidFill>
              </a:rPr>
              <a:t>YTÜ Hazırlık Youtube kanalı (YTÜ Hazırlık) ve </a:t>
            </a:r>
            <a:r>
              <a:rPr lang="tr-TR" dirty="0" err="1">
                <a:solidFill>
                  <a:srgbClr val="404040"/>
                </a:solidFill>
              </a:rPr>
              <a:t>Instagram</a:t>
            </a:r>
            <a:r>
              <a:rPr lang="tr-TR" dirty="0">
                <a:solidFill>
                  <a:srgbClr val="404040"/>
                </a:solidFill>
              </a:rPr>
              <a:t> hesabı (</a:t>
            </a:r>
            <a:r>
              <a:rPr lang="tr-TR" dirty="0" err="1">
                <a:solidFill>
                  <a:srgbClr val="404040"/>
                </a:solidFill>
              </a:rPr>
              <a:t>yildizteknikhazirlik</a:t>
            </a:r>
            <a:r>
              <a:rPr lang="tr-TR" dirty="0">
                <a:solidFill>
                  <a:srgbClr val="404040"/>
                </a:solidFill>
              </a:rPr>
              <a:t>)</a:t>
            </a:r>
          </a:p>
        </p:txBody>
      </p:sp>
      <p:sp>
        <p:nvSpPr>
          <p:cNvPr id="21" name="Oval 20">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tr-TR" sz="3000">
                <a:solidFill>
                  <a:srgbClr val="FFFFFF"/>
                </a:solidFill>
              </a:rPr>
              <a:t>İLETİŞİM KANALLARI</a:t>
            </a:r>
          </a:p>
        </p:txBody>
      </p:sp>
    </p:spTree>
    <p:extLst>
      <p:ext uri="{BB962C8B-B14F-4D97-AF65-F5344CB8AC3E}">
        <p14:creationId xmlns:p14="http://schemas.microsoft.com/office/powerpoint/2010/main" val="23045045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EA3CC36C-210F-452E-B0C6-CAE94609DD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4914900"/>
            <a:ext cx="12192000" cy="19431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 xmlns:a16="http://schemas.microsoft.com/office/drawing/2014/main" id="{FD77E017-7BFF-4018-BF75-AF8C6DDF08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49185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2231136" y="4325791"/>
            <a:ext cx="7729728" cy="1188720"/>
          </a:xfrm>
        </p:spPr>
        <p:txBody>
          <a:bodyPr>
            <a:normAutofit/>
          </a:bodyPr>
          <a:lstStyle/>
          <a:p>
            <a:r>
              <a:rPr lang="tr-TR"/>
              <a:t>ÖĞRENCİLERİN GERİBİLDİRİM KANALLARI</a:t>
            </a:r>
            <a:endParaRPr lang="tr-TR" dirty="0"/>
          </a:p>
        </p:txBody>
      </p:sp>
      <p:graphicFrame>
        <p:nvGraphicFramePr>
          <p:cNvPr id="13" name="İçerik Yer Tutucusu 2">
            <a:extLst>
              <a:ext uri="{FF2B5EF4-FFF2-40B4-BE49-F238E27FC236}">
                <a16:creationId xmlns="" xmlns:a16="http://schemas.microsoft.com/office/drawing/2014/main" id="{CA4EEBB9-C51B-4E81-A2A4-D072B680F097}"/>
              </a:ext>
            </a:extLst>
          </p:cNvPr>
          <p:cNvGraphicFramePr>
            <a:graphicFrameLocks noGrp="1"/>
          </p:cNvGraphicFramePr>
          <p:nvPr>
            <p:ph idx="1"/>
            <p:extLst>
              <p:ext uri="{D42A27DB-BD31-4B8C-83A1-F6EECF244321}">
                <p14:modId xmlns:p14="http://schemas.microsoft.com/office/powerpoint/2010/main" val="3432712760"/>
              </p:ext>
            </p:extLst>
          </p:nvPr>
        </p:nvGraphicFramePr>
        <p:xfrm>
          <a:off x="921592" y="941466"/>
          <a:ext cx="10340658" cy="2788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8505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9">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1">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tr-TR" sz="1400">
                <a:solidFill>
                  <a:srgbClr val="FFFFFF"/>
                </a:solidFill>
              </a:rPr>
              <a:t>YABANCI DİLLER YÜKSEKOKULU’NDA UYULMASI ZORUNLU KURALLAR</a:t>
            </a:r>
          </a:p>
        </p:txBody>
      </p:sp>
      <p:sp>
        <p:nvSpPr>
          <p:cNvPr id="3" name="İçerik Yer Tutucusu 2"/>
          <p:cNvSpPr>
            <a:spLocks noGrp="1"/>
          </p:cNvSpPr>
          <p:nvPr>
            <p:ph idx="1"/>
          </p:nvPr>
        </p:nvSpPr>
        <p:spPr>
          <a:xfrm>
            <a:off x="5089355" y="151108"/>
            <a:ext cx="6704855" cy="6555783"/>
          </a:xfrm>
        </p:spPr>
        <p:txBody>
          <a:bodyPr anchor="ctr">
            <a:noAutofit/>
          </a:bodyPr>
          <a:lstStyle/>
          <a:p>
            <a:pPr lvl="1">
              <a:lnSpc>
                <a:spcPct val="90000"/>
              </a:lnSpc>
            </a:pPr>
            <a:r>
              <a:rPr lang="tr-TR" sz="1800" b="1" u="sng" dirty="0"/>
              <a:t>Derslerde</a:t>
            </a:r>
            <a:endParaRPr lang="tr-TR" sz="1800" b="1" dirty="0"/>
          </a:p>
          <a:p>
            <a:pPr marL="457200" lvl="0" indent="-457200">
              <a:lnSpc>
                <a:spcPct val="90000"/>
              </a:lnSpc>
              <a:buFont typeface="+mj-lt"/>
              <a:buAutoNum type="arabicPeriod"/>
            </a:pPr>
            <a:r>
              <a:rPr lang="tr-TR" dirty="0"/>
              <a:t>Derslere zamanında gelmeli ve geç kalmamalısınız. Aksi taktirde «yok» yazılırsınız.</a:t>
            </a:r>
          </a:p>
          <a:p>
            <a:pPr marL="457200" lvl="0" indent="-457200">
              <a:lnSpc>
                <a:spcPct val="90000"/>
              </a:lnSpc>
              <a:buFont typeface="+mj-lt"/>
              <a:buAutoNum type="arabicPeriod"/>
            </a:pPr>
            <a:r>
              <a:rPr lang="tr-TR" dirty="0"/>
              <a:t>Size öğretmenleriniz tarafından verilen ödevleri zamanında ve tam olarak yapmalısınız.</a:t>
            </a:r>
          </a:p>
          <a:p>
            <a:pPr marL="457200" lvl="0" indent="-457200">
              <a:lnSpc>
                <a:spcPct val="90000"/>
              </a:lnSpc>
              <a:buFont typeface="+mj-lt"/>
              <a:buAutoNum type="arabicPeriod"/>
            </a:pPr>
            <a:r>
              <a:rPr lang="tr-TR" dirty="0"/>
              <a:t>Derslere gelirken her türlü ders materyalinizi (kitap, sözlük, vb.) mutlaka yanınızda getirmelisiniz.</a:t>
            </a:r>
          </a:p>
          <a:p>
            <a:pPr marL="457200" lvl="0" indent="-457200">
              <a:lnSpc>
                <a:spcPct val="90000"/>
              </a:lnSpc>
              <a:buFont typeface="+mj-lt"/>
              <a:buAutoNum type="arabicPeriod"/>
            </a:pPr>
            <a:r>
              <a:rPr lang="tr-TR" dirty="0"/>
              <a:t>Öğretmeninizin sizin için planladığı öğrenme etkinliklerine yapıcı bir şekilde katılmalısınız.</a:t>
            </a:r>
          </a:p>
          <a:p>
            <a:pPr marL="457200" lvl="0" indent="-457200">
              <a:lnSpc>
                <a:spcPct val="90000"/>
              </a:lnSpc>
              <a:buFont typeface="+mj-lt"/>
              <a:buAutoNum type="arabicPeriod"/>
            </a:pPr>
            <a:r>
              <a:rPr lang="tr-TR" dirty="0"/>
              <a:t>Derslerde akıllı telefonlarınızı sadece eğitim amaçlı olarak kullanmalısınız.</a:t>
            </a:r>
          </a:p>
          <a:p>
            <a:pPr marL="457200" lvl="0" indent="-457200">
              <a:lnSpc>
                <a:spcPct val="90000"/>
              </a:lnSpc>
              <a:buFont typeface="+mj-lt"/>
              <a:buAutoNum type="arabicPeriod"/>
            </a:pPr>
            <a:r>
              <a:rPr lang="tr-TR" dirty="0"/>
              <a:t>Arkadaşlarınıza ve öğretmeninize karşı saygılı ve nazik olmalısınız.</a:t>
            </a:r>
          </a:p>
          <a:p>
            <a:pPr marL="457200" lvl="0" indent="-457200">
              <a:lnSpc>
                <a:spcPct val="90000"/>
              </a:lnSpc>
              <a:buFont typeface="+mj-lt"/>
              <a:buAutoNum type="arabicPeriod"/>
            </a:pPr>
            <a:r>
              <a:rPr lang="tr-TR" b="1" dirty="0"/>
              <a:t>Ödevlerinizde başkalarına ait yazıları kullanmamalısınız. Bu Yükseköğretim Kurumları Öğrenci Disiplin Yönetmeliğine göre ciddi bir disiplin suçudur.</a:t>
            </a:r>
            <a:endParaRPr lang="tr-TR" dirty="0"/>
          </a:p>
          <a:p>
            <a:pPr marL="457200" lvl="0" indent="-457200">
              <a:lnSpc>
                <a:spcPct val="90000"/>
              </a:lnSpc>
              <a:buFont typeface="+mj-lt"/>
              <a:buAutoNum type="arabicPeriod"/>
            </a:pPr>
            <a:r>
              <a:rPr lang="tr-TR" dirty="0"/>
              <a:t>Yabancı Diller Yüksekokulu’nun eğitim-öğretim demirbaşları ve donanımına zarar vermemelisiniz. Öğrenciler verdikleri zararı karşılamakla yükümlüdür.</a:t>
            </a:r>
          </a:p>
          <a:p>
            <a:pPr marL="457200" lvl="0" indent="-457200">
              <a:lnSpc>
                <a:spcPct val="90000"/>
              </a:lnSpc>
              <a:buFont typeface="+mj-lt"/>
              <a:buAutoNum type="arabicPeriod"/>
            </a:pPr>
            <a:r>
              <a:rPr lang="tr-TR" dirty="0"/>
              <a:t>Orijinal kitap kullanmalı ve 5846 sayılı ‘Fikir ve Sanat Eserleri Kanunu’na uymalısınız.</a:t>
            </a:r>
          </a:p>
          <a:p>
            <a:pPr marL="457200" lvl="0" indent="-457200">
              <a:lnSpc>
                <a:spcPct val="90000"/>
              </a:lnSpc>
              <a:buFont typeface="+mj-lt"/>
              <a:buAutoNum type="arabicPeriod"/>
            </a:pPr>
            <a:r>
              <a:rPr lang="tr-TR" dirty="0"/>
              <a:t>Kişisel alan ve haklara saygı duymalısınız.</a:t>
            </a:r>
          </a:p>
        </p:txBody>
      </p:sp>
    </p:spTree>
    <p:extLst>
      <p:ext uri="{BB962C8B-B14F-4D97-AF65-F5344CB8AC3E}">
        <p14:creationId xmlns:p14="http://schemas.microsoft.com/office/powerpoint/2010/main" val="1773626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23530FE0-C542-45A1-BCD8-935787009C6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3351" y="640080"/>
            <a:ext cx="8924024" cy="520099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30543" y="825096"/>
            <a:ext cx="8549640" cy="48309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p:cNvSpPr>
            <a:spLocks noGrp="1"/>
          </p:cNvSpPr>
          <p:nvPr>
            <p:ph idx="1"/>
          </p:nvPr>
        </p:nvSpPr>
        <p:spPr>
          <a:xfrm>
            <a:off x="830543" y="825096"/>
            <a:ext cx="6702433" cy="4830965"/>
          </a:xfrm>
        </p:spPr>
        <p:txBody>
          <a:bodyPr anchor="ctr">
            <a:noAutofit/>
          </a:bodyPr>
          <a:lstStyle/>
          <a:p>
            <a:pPr lvl="1">
              <a:lnSpc>
                <a:spcPct val="90000"/>
              </a:lnSpc>
            </a:pPr>
            <a:r>
              <a:rPr lang="tr-TR" sz="1800" b="1" u="sng" dirty="0">
                <a:solidFill>
                  <a:srgbClr val="404040"/>
                </a:solidFill>
              </a:rPr>
              <a:t>Ders dışında</a:t>
            </a:r>
            <a:endParaRPr lang="tr-TR" sz="1800" b="1" dirty="0">
              <a:solidFill>
                <a:srgbClr val="404040"/>
              </a:solidFill>
            </a:endParaRPr>
          </a:p>
          <a:p>
            <a:pPr marL="457200" lvl="0" indent="-457200">
              <a:lnSpc>
                <a:spcPct val="90000"/>
              </a:lnSpc>
              <a:buFont typeface="+mj-lt"/>
              <a:buAutoNum type="arabicPeriod"/>
            </a:pPr>
            <a:r>
              <a:rPr lang="tr-TR" dirty="0">
                <a:solidFill>
                  <a:srgbClr val="404040"/>
                </a:solidFill>
              </a:rPr>
              <a:t>Öğretmeniniz dersin </a:t>
            </a:r>
            <a:r>
              <a:rPr lang="tr-TR" b="1" dirty="0">
                <a:solidFill>
                  <a:srgbClr val="404040"/>
                </a:solidFill>
              </a:rPr>
              <a:t>ilk 15 dakikası içinde </a:t>
            </a:r>
            <a:r>
              <a:rPr lang="tr-TR" dirty="0">
                <a:solidFill>
                  <a:srgbClr val="404040"/>
                </a:solidFill>
              </a:rPr>
              <a:t>sınıfa gelmemişse, durumu derhal Temel İngilizce Bölüm Başkanlığı’na (A 303 numaralı oda) haber verin. Bu durum dersin yapılmayacağı anlamına gelmemektedir.</a:t>
            </a:r>
          </a:p>
          <a:p>
            <a:pPr marL="457200" lvl="0" indent="-457200">
              <a:lnSpc>
                <a:spcPct val="90000"/>
              </a:lnSpc>
              <a:buFont typeface="+mj-lt"/>
              <a:buAutoNum type="arabicPeriod"/>
            </a:pPr>
            <a:r>
              <a:rPr lang="tr-TR" dirty="0">
                <a:solidFill>
                  <a:srgbClr val="404040"/>
                </a:solidFill>
              </a:rPr>
              <a:t>Herhangi bir sınava girmeye hak kazanıp kazanmadığınızı, sınav yer, tarih ve saatini takip etmek sizin yükümlülüğünüzdür.</a:t>
            </a:r>
          </a:p>
          <a:p>
            <a:pPr marL="457200" lvl="0" indent="-457200">
              <a:lnSpc>
                <a:spcPct val="90000"/>
              </a:lnSpc>
              <a:buFont typeface="+mj-lt"/>
              <a:buAutoNum type="arabicPeriod"/>
            </a:pPr>
            <a:r>
              <a:rPr lang="tr-TR" dirty="0">
                <a:solidFill>
                  <a:srgbClr val="404040"/>
                </a:solidFill>
              </a:rPr>
              <a:t>Yabancı Diller Okulu Binası ve ‘Sigarasız Alan’ olarak belirlenen alanlarda içinde sigara içmek kesinlikle yasaktır. Güvenlik görevlilerinin uyarılarına uymak zorunda olduğunuzu unutmayın.</a:t>
            </a:r>
          </a:p>
          <a:p>
            <a:pPr marL="457200" lvl="0" indent="-457200">
              <a:lnSpc>
                <a:spcPct val="90000"/>
              </a:lnSpc>
              <a:buFont typeface="+mj-lt"/>
              <a:buAutoNum type="arabicPeriod"/>
            </a:pPr>
            <a:r>
              <a:rPr lang="tr-TR" b="1" dirty="0">
                <a:solidFill>
                  <a:srgbClr val="404040"/>
                </a:solidFill>
              </a:rPr>
              <a:t>Sınav esnasında telefonları görevli öğretmeninize teslim etmelisiniz; telefonunuzun çalması ya da üzerinizde telefon bulunması halinde sınav kâğıdınız alınır, kopya muamelesi uygulanır ve sınavınız doğrudan iptal edilir.</a:t>
            </a:r>
            <a:endParaRPr lang="tr-TR" dirty="0">
              <a:solidFill>
                <a:srgbClr val="404040"/>
              </a:solidFill>
            </a:endParaRPr>
          </a:p>
        </p:txBody>
      </p:sp>
      <p:sp>
        <p:nvSpPr>
          <p:cNvPr id="12" name="Oval 11">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76718" y="1443035"/>
            <a:ext cx="3971932" cy="3971930"/>
          </a:xfrm>
          <a:prstGeom prst="ellipse">
            <a:avLst/>
          </a:prstGeom>
          <a:solidFill>
            <a:srgbClr val="FFFFFF"/>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7720168" y="1586484"/>
            <a:ext cx="3685032" cy="3685032"/>
          </a:xfrm>
          <a:prstGeom prst="ellipse">
            <a:avLst/>
          </a:prstGeom>
          <a:solidFill>
            <a:schemeClr val="accent2"/>
          </a:solidFill>
          <a:ln>
            <a:noFill/>
          </a:ln>
        </p:spPr>
        <p:txBody>
          <a:bodyPr>
            <a:normAutofit/>
          </a:bodyPr>
          <a:lstStyle/>
          <a:p>
            <a:r>
              <a:rPr lang="tr-TR" sz="1400">
                <a:solidFill>
                  <a:srgbClr val="FFFFFF"/>
                </a:solidFill>
              </a:rPr>
              <a:t>YABANCI DİLLER YÜKSEKOKULU’NDA UYULMASI ZORUNLU KURALLAR</a:t>
            </a:r>
          </a:p>
        </p:txBody>
      </p:sp>
    </p:spTree>
    <p:extLst>
      <p:ext uri="{BB962C8B-B14F-4D97-AF65-F5344CB8AC3E}">
        <p14:creationId xmlns:p14="http://schemas.microsoft.com/office/powerpoint/2010/main" val="2292634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29781" y="2708804"/>
            <a:ext cx="3698803" cy="1440394"/>
          </a:xfrm>
          <a:noFill/>
          <a:ln>
            <a:solidFill>
              <a:schemeClr val="tx1"/>
            </a:solidFill>
          </a:ln>
        </p:spPr>
        <p:txBody>
          <a:bodyPr>
            <a:normAutofit/>
          </a:bodyPr>
          <a:lstStyle/>
          <a:p>
            <a:r>
              <a:rPr lang="tr-TR" sz="2400">
                <a:solidFill>
                  <a:schemeClr val="tx1"/>
                </a:solidFill>
              </a:rPr>
              <a:t>DİSİPLİN VE CEZA İŞLEMLERİ</a:t>
            </a:r>
          </a:p>
        </p:txBody>
      </p:sp>
      <p:sp>
        <p:nvSpPr>
          <p:cNvPr id="8" name="Rectangle 7">
            <a:extLst>
              <a:ext uri="{FF2B5EF4-FFF2-40B4-BE49-F238E27FC236}">
                <a16:creationId xmlns="" xmlns:a16="http://schemas.microsoft.com/office/drawing/2014/main" id="{FB403EBD-907E-4D59-98D4-A72CD1063C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p:cNvSpPr>
            <a:spLocks noGrp="1"/>
          </p:cNvSpPr>
          <p:nvPr>
            <p:ph idx="1"/>
          </p:nvPr>
        </p:nvSpPr>
        <p:spPr>
          <a:xfrm>
            <a:off x="5470903" y="0"/>
            <a:ext cx="6478290" cy="6858000"/>
          </a:xfrm>
        </p:spPr>
        <p:txBody>
          <a:bodyPr anchor="ctr">
            <a:normAutofit/>
          </a:bodyPr>
          <a:lstStyle/>
          <a:p>
            <a:pPr marL="0" indent="0">
              <a:lnSpc>
                <a:spcPct val="90000"/>
              </a:lnSpc>
              <a:buNone/>
            </a:pPr>
            <a:r>
              <a:rPr lang="tr-TR" dirty="0">
                <a:solidFill>
                  <a:schemeClr val="bg1"/>
                </a:solidFill>
              </a:rPr>
              <a:t>Yıldız Teknik Üniversitesi Yabancı Diller Yüksekokulu disiplin işlemlerinde Yükseköğretim Kanunu içinde yer alan Yükseköğretim Kurumları Öğrenci Disiplin Yönetmeliği esas alınır.</a:t>
            </a:r>
          </a:p>
          <a:p>
            <a:pPr lvl="1">
              <a:lnSpc>
                <a:spcPct val="90000"/>
              </a:lnSpc>
            </a:pPr>
            <a:r>
              <a:rPr lang="tr-TR" sz="1800" b="1" u="sng" dirty="0">
                <a:solidFill>
                  <a:schemeClr val="bg1"/>
                </a:solidFill>
              </a:rPr>
              <a:t>Sınıf İçi</a:t>
            </a:r>
            <a:endParaRPr lang="tr-TR" sz="1800" b="1" dirty="0">
              <a:solidFill>
                <a:schemeClr val="bg1"/>
              </a:solidFill>
            </a:endParaRPr>
          </a:p>
          <a:p>
            <a:pPr marL="457200" indent="-457200">
              <a:lnSpc>
                <a:spcPct val="90000"/>
              </a:lnSpc>
              <a:buFont typeface="+mj-lt"/>
              <a:buAutoNum type="arabicPeriod"/>
            </a:pPr>
            <a:r>
              <a:rPr lang="tr-TR" dirty="0">
                <a:solidFill>
                  <a:schemeClr val="bg1"/>
                </a:solidFill>
              </a:rPr>
              <a:t>Yabancı Diller Yüksekokulu Sınıf İçi Disiplin Süreçleri aşağıdaki adımlardan oluşur:</a:t>
            </a:r>
          </a:p>
          <a:p>
            <a:pPr marL="457200" lvl="0" indent="-457200">
              <a:lnSpc>
                <a:spcPct val="90000"/>
              </a:lnSpc>
              <a:buFont typeface="+mj-lt"/>
              <a:buAutoNum type="arabicPeriod"/>
            </a:pPr>
            <a:r>
              <a:rPr lang="tr-TR" dirty="0">
                <a:solidFill>
                  <a:schemeClr val="bg1"/>
                </a:solidFill>
              </a:rPr>
              <a:t>Problemli bir davranış ilk defa görüldüğünde öğretmen öğrenciyi uyarır ve onunla konuşur.</a:t>
            </a:r>
          </a:p>
          <a:p>
            <a:pPr marL="457200" lvl="0" indent="-457200">
              <a:lnSpc>
                <a:spcPct val="90000"/>
              </a:lnSpc>
              <a:buFont typeface="+mj-lt"/>
              <a:buAutoNum type="arabicPeriod"/>
            </a:pPr>
            <a:r>
              <a:rPr lang="tr-TR" dirty="0">
                <a:solidFill>
                  <a:schemeClr val="bg1"/>
                </a:solidFill>
              </a:rPr>
              <a:t>Eğer problemli davranış devam ederse, öğretmen bir belge doldurup imzalar ve öğrenciden de bu belgeyi imzalamasını ister.</a:t>
            </a:r>
          </a:p>
          <a:p>
            <a:pPr marL="457200" lvl="0" indent="-457200">
              <a:lnSpc>
                <a:spcPct val="90000"/>
              </a:lnSpc>
              <a:buFont typeface="+mj-lt"/>
              <a:buAutoNum type="arabicPeriod"/>
            </a:pPr>
            <a:r>
              <a:rPr lang="tr-TR" dirty="0">
                <a:solidFill>
                  <a:schemeClr val="bg1"/>
                </a:solidFill>
              </a:rPr>
              <a:t>Öğretmen imzalanmış olan belgeyi Temel İngilizce Bölüm Başkanlığı'na teslim eder. Bölüm başkanı veya yardımcısı öğrenciyle konuşur ve devam eden problemli davranışın sonuçları hakkında öğrenciyi uyarır.</a:t>
            </a:r>
          </a:p>
          <a:p>
            <a:pPr marL="457200" lvl="0" indent="-457200">
              <a:lnSpc>
                <a:spcPct val="90000"/>
              </a:lnSpc>
              <a:buFont typeface="+mj-lt"/>
              <a:buAutoNum type="arabicPeriod"/>
            </a:pPr>
            <a:r>
              <a:rPr lang="tr-TR" dirty="0">
                <a:solidFill>
                  <a:schemeClr val="bg1"/>
                </a:solidFill>
              </a:rPr>
              <a:t>Problemli davranış üçüncü kez görülürse, öğretmen bir rapor daha doldurup Temel İngilizce Bölüm Başkanlığı’na teslim eder ve disiplin süreçleri başlatılır.</a:t>
            </a:r>
          </a:p>
          <a:p>
            <a:pPr marL="0" indent="0">
              <a:lnSpc>
                <a:spcPct val="90000"/>
              </a:lnSpc>
              <a:buNone/>
            </a:pPr>
            <a:r>
              <a:rPr lang="tr-TR" dirty="0">
                <a:solidFill>
                  <a:schemeClr val="bg1"/>
                </a:solidFill>
              </a:rPr>
              <a:t>Problemli davranışın ne olduğuna bağlı olarak disiplin süreci daha erken aşamalarda da başlatılabilir.</a:t>
            </a:r>
          </a:p>
        </p:txBody>
      </p:sp>
    </p:spTree>
    <p:extLst>
      <p:ext uri="{BB962C8B-B14F-4D97-AF65-F5344CB8AC3E}">
        <p14:creationId xmlns:p14="http://schemas.microsoft.com/office/powerpoint/2010/main" val="42345057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11">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260873" y="1586484"/>
            <a:ext cx="3685032" cy="3685032"/>
          </a:xfrm>
          <a:prstGeom prst="ellipse">
            <a:avLst/>
          </a:prstGeom>
          <a:solidFill>
            <a:schemeClr val="accent1">
              <a:lumMod val="75000"/>
            </a:schemeClr>
          </a:solidFill>
          <a:ln>
            <a:noFill/>
          </a:ln>
        </p:spPr>
        <p:txBody>
          <a:bodyPr>
            <a:normAutofit/>
          </a:bodyPr>
          <a:lstStyle/>
          <a:p>
            <a:r>
              <a:rPr lang="tr-TR" sz="3000" b="1" dirty="0">
                <a:solidFill>
                  <a:srgbClr val="FFFFFF"/>
                </a:solidFill>
                <a:effectLst>
                  <a:outerShdw blurRad="38100" dist="38100" dir="2700000" algn="tl">
                    <a:srgbClr val="000000">
                      <a:alpha val="43137"/>
                    </a:srgbClr>
                  </a:outerShdw>
                </a:effectLst>
              </a:rPr>
              <a:t>YTÜ Misyon ve Vizyonu</a:t>
            </a:r>
          </a:p>
        </p:txBody>
      </p:sp>
      <p:sp>
        <p:nvSpPr>
          <p:cNvPr id="3" name="İçerik Yer Tutucusu 2"/>
          <p:cNvSpPr>
            <a:spLocks noGrp="1"/>
          </p:cNvSpPr>
          <p:nvPr>
            <p:ph idx="1"/>
          </p:nvPr>
        </p:nvSpPr>
        <p:spPr>
          <a:xfrm>
            <a:off x="5089355" y="247973"/>
            <a:ext cx="6968326" cy="6447295"/>
          </a:xfrm>
        </p:spPr>
        <p:txBody>
          <a:bodyPr anchor="ctr">
            <a:normAutofit/>
          </a:bodyPr>
          <a:lstStyle/>
          <a:p>
            <a:pPr algn="just">
              <a:lnSpc>
                <a:spcPct val="90000"/>
              </a:lnSpc>
            </a:pPr>
            <a:r>
              <a:rPr lang="tr-TR" sz="2000" b="1" dirty="0"/>
              <a:t>Topluma duyarlı</a:t>
            </a:r>
            <a:r>
              <a:rPr lang="tr-TR" sz="2000" dirty="0"/>
              <a:t>: toplum refahını ön planda tutan, hayatı kolaylaştıran, </a:t>
            </a:r>
            <a:r>
              <a:rPr lang="tr-TR" sz="2000" b="1" dirty="0"/>
              <a:t>etik</a:t>
            </a:r>
            <a:r>
              <a:rPr lang="tr-TR" sz="2000" dirty="0"/>
              <a:t>, insan öğesini ön plana çıkaran, ülke gelişimine katkıda bulunan, çevreye duyarlı, </a:t>
            </a:r>
            <a:r>
              <a:rPr lang="tr-TR" sz="2000" b="1" dirty="0"/>
              <a:t>kültürel değerlere önem veren</a:t>
            </a:r>
            <a:r>
              <a:rPr lang="tr-TR" sz="2000" dirty="0"/>
              <a:t>, işbirlikleri kuran, </a:t>
            </a:r>
            <a:r>
              <a:rPr lang="tr-TR" sz="2000" b="1" dirty="0"/>
              <a:t>topluma yüksek kalitede değer kazandıran</a:t>
            </a:r>
            <a:r>
              <a:rPr lang="tr-TR" sz="2000" dirty="0"/>
              <a:t>,</a:t>
            </a:r>
          </a:p>
          <a:p>
            <a:pPr algn="just">
              <a:lnSpc>
                <a:spcPct val="90000"/>
              </a:lnSpc>
            </a:pPr>
            <a:endParaRPr lang="tr-TR" sz="2000" dirty="0"/>
          </a:p>
          <a:p>
            <a:pPr algn="just">
              <a:lnSpc>
                <a:spcPct val="90000"/>
              </a:lnSpc>
            </a:pPr>
            <a:r>
              <a:rPr lang="tr-TR" sz="2000" b="1" dirty="0"/>
              <a:t>Bilgi</a:t>
            </a:r>
            <a:r>
              <a:rPr lang="tr-TR" sz="2000" dirty="0"/>
              <a:t>: Araştırma faaliyetlerinde öncülük eden, teknoloji geliştiren, </a:t>
            </a:r>
            <a:r>
              <a:rPr lang="tr-TR" sz="2000" b="1" dirty="0"/>
              <a:t>çağdaş bilgiyi teknolojik yöntemlerle üreterek geliştiren</a:t>
            </a:r>
            <a:r>
              <a:rPr lang="tr-TR" sz="2000" dirty="0"/>
              <a:t>,</a:t>
            </a:r>
          </a:p>
          <a:p>
            <a:pPr algn="just">
              <a:lnSpc>
                <a:spcPct val="90000"/>
              </a:lnSpc>
            </a:pPr>
            <a:endParaRPr lang="tr-TR" sz="2000" dirty="0"/>
          </a:p>
          <a:p>
            <a:pPr algn="just">
              <a:lnSpc>
                <a:spcPct val="90000"/>
              </a:lnSpc>
            </a:pPr>
            <a:r>
              <a:rPr lang="tr-TR" sz="2000" b="1" dirty="0"/>
              <a:t>İnsan</a:t>
            </a:r>
            <a:r>
              <a:rPr lang="tr-TR" sz="2000" dirty="0"/>
              <a:t>: </a:t>
            </a:r>
            <a:r>
              <a:rPr lang="tr-TR" sz="2000" b="1" dirty="0"/>
              <a:t>Hayat boyu öğretmeyi hedefleyen</a:t>
            </a:r>
            <a:r>
              <a:rPr lang="tr-TR" sz="2000" dirty="0"/>
              <a:t>, analitik düşünen, mükemmeliyet kültürünü benimsemiş, alanında yetkin, </a:t>
            </a:r>
            <a:r>
              <a:rPr lang="tr-TR" sz="2000" b="1" dirty="0"/>
              <a:t>girişimci, sorgulayan, yenilikçi, farklı bakabilen</a:t>
            </a:r>
            <a:r>
              <a:rPr lang="tr-TR" sz="2000" dirty="0"/>
              <a:t>, donanımlı, özgüvene sahip, </a:t>
            </a:r>
            <a:r>
              <a:rPr lang="tr-TR" sz="2000" b="1" dirty="0"/>
              <a:t>kendi bilgi ve becerisini ifade edebilen</a:t>
            </a:r>
            <a:r>
              <a:rPr lang="tr-TR" sz="2000" dirty="0"/>
              <a:t>, kendi alanında seçkin insanlar barındıran ve yetiştiren,</a:t>
            </a:r>
          </a:p>
          <a:p>
            <a:pPr algn="just">
              <a:lnSpc>
                <a:spcPct val="90000"/>
              </a:lnSpc>
            </a:pPr>
            <a:endParaRPr lang="tr-TR" sz="2000" b="1" dirty="0"/>
          </a:p>
          <a:p>
            <a:pPr algn="just">
              <a:lnSpc>
                <a:spcPct val="90000"/>
              </a:lnSpc>
            </a:pPr>
            <a:r>
              <a:rPr lang="tr-TR" sz="2000" b="1" dirty="0"/>
              <a:t>Uygulama</a:t>
            </a:r>
            <a:r>
              <a:rPr lang="tr-TR" sz="2000" dirty="0"/>
              <a:t>: Dünya çapında sanatsal ürünler </a:t>
            </a:r>
            <a:r>
              <a:rPr lang="tr-TR" sz="2000" b="1" dirty="0"/>
              <a:t>üreten</a:t>
            </a:r>
            <a:r>
              <a:rPr lang="tr-TR" sz="2000" dirty="0"/>
              <a:t>, bilimsel çözümler </a:t>
            </a:r>
            <a:r>
              <a:rPr lang="tr-TR" sz="2000" b="1" dirty="0"/>
              <a:t>sunan</a:t>
            </a:r>
            <a:r>
              <a:rPr lang="tr-TR" sz="2000" dirty="0"/>
              <a:t>, </a:t>
            </a:r>
            <a:r>
              <a:rPr lang="tr-TR" sz="2000" b="1" dirty="0"/>
              <a:t>disiplinler arası </a:t>
            </a:r>
            <a:r>
              <a:rPr lang="tr-TR" sz="2000" dirty="0"/>
              <a:t>çalışmalar, </a:t>
            </a:r>
            <a:r>
              <a:rPr lang="tr-TR" sz="2000" dirty="0" err="1"/>
              <a:t>inovasyonlar</a:t>
            </a:r>
            <a:r>
              <a:rPr lang="tr-TR" sz="2000" dirty="0"/>
              <a:t> ve projeler </a:t>
            </a:r>
            <a:r>
              <a:rPr lang="tr-TR" sz="2000" b="1" dirty="0"/>
              <a:t>yapan</a:t>
            </a:r>
            <a:r>
              <a:rPr lang="tr-TR" sz="2000" dirty="0"/>
              <a:t> ve </a:t>
            </a:r>
            <a:r>
              <a:rPr lang="tr-TR" sz="2000" b="1" dirty="0"/>
              <a:t>uygulayan</a:t>
            </a:r>
            <a:r>
              <a:rPr lang="tr-TR" sz="2000" dirty="0"/>
              <a:t> bir üniversite olmak.</a:t>
            </a:r>
          </a:p>
        </p:txBody>
      </p:sp>
    </p:spTree>
    <p:extLst>
      <p:ext uri="{BB962C8B-B14F-4D97-AF65-F5344CB8AC3E}">
        <p14:creationId xmlns:p14="http://schemas.microsoft.com/office/powerpoint/2010/main" val="1436782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9">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1">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tr-TR" sz="3000">
                <a:solidFill>
                  <a:srgbClr val="FFFFFF"/>
                </a:solidFill>
              </a:rPr>
              <a:t>DİSİPLİN VE CEZA İŞLEMLERİ</a:t>
            </a:r>
          </a:p>
        </p:txBody>
      </p:sp>
      <p:sp>
        <p:nvSpPr>
          <p:cNvPr id="3" name="İçerik Yer Tutucusu 2"/>
          <p:cNvSpPr>
            <a:spLocks noGrp="1"/>
          </p:cNvSpPr>
          <p:nvPr>
            <p:ph idx="1"/>
          </p:nvPr>
        </p:nvSpPr>
        <p:spPr>
          <a:xfrm>
            <a:off x="5089355" y="170481"/>
            <a:ext cx="6859838" cy="6687519"/>
          </a:xfrm>
        </p:spPr>
        <p:txBody>
          <a:bodyPr anchor="ctr">
            <a:normAutofit/>
          </a:bodyPr>
          <a:lstStyle/>
          <a:p>
            <a:pPr marL="0" indent="0">
              <a:lnSpc>
                <a:spcPct val="90000"/>
              </a:lnSpc>
              <a:buNone/>
            </a:pPr>
            <a:r>
              <a:rPr lang="tr-TR" dirty="0"/>
              <a:t>Yıldız Teknik Üniversitesi Yabancı Diller Yüksekokulu disiplin işlemlerinde Yükseköğretim Kanunu içinde yer alan Yükseköğretim Kurumları Öğrenci Disiplin Yönetmeliği esas alınır.</a:t>
            </a:r>
          </a:p>
          <a:p>
            <a:pPr lvl="1">
              <a:lnSpc>
                <a:spcPct val="90000"/>
              </a:lnSpc>
            </a:pPr>
            <a:r>
              <a:rPr lang="tr-TR" sz="1800" b="1" u="sng" dirty="0"/>
              <a:t>Kopya Çekmek veya Kopyaya Teşebbüs Etmek</a:t>
            </a:r>
            <a:endParaRPr lang="tr-TR" sz="1800" b="1" dirty="0"/>
          </a:p>
          <a:p>
            <a:pPr marL="457200" indent="-457200">
              <a:lnSpc>
                <a:spcPct val="90000"/>
              </a:lnSpc>
              <a:buFont typeface="+mj-lt"/>
              <a:buAutoNum type="arabicPeriod"/>
            </a:pPr>
            <a:r>
              <a:rPr lang="tr-TR" dirty="0"/>
              <a:t>Eğer gözetmenlikle görevli öğretim elemanı sınavlarda bir öğrenciyi kopya çekerken ya da kopya çekme amaçlı materyal olarak değerlendirilebilecek herhangi bir materyalle yakalarsa</a:t>
            </a:r>
          </a:p>
          <a:p>
            <a:pPr marL="457200" lvl="0" indent="-457200">
              <a:lnSpc>
                <a:spcPct val="90000"/>
              </a:lnSpc>
              <a:buFont typeface="+mj-lt"/>
              <a:buAutoNum type="arabicPeriod"/>
            </a:pPr>
            <a:r>
              <a:rPr lang="tr-TR" dirty="0"/>
              <a:t>Öğrencinin sınava devam etmesine izin vermez. Söz konusu öğrencinin sınav kâğıdı ya da soru kitapçığı ve öğrencinin üzerinde bulunan kopya çekme amaçlı materyal olarak değerlendirilebilecek tüm belgeler alınır.</a:t>
            </a:r>
          </a:p>
          <a:p>
            <a:pPr marL="457200" lvl="0" indent="-457200">
              <a:lnSpc>
                <a:spcPct val="90000"/>
              </a:lnSpc>
              <a:buFont typeface="+mj-lt"/>
              <a:buAutoNum type="arabicPeriod"/>
            </a:pPr>
            <a:r>
              <a:rPr lang="tr-TR" dirty="0"/>
              <a:t>Sınav paketinde bulunan Olay Rapor Formu detaylı bir şekilde doldurur ve öğrencinin üzerinde bulunan kopya çekme amaçlı materyal olarak değerlendirilebilecek tüm belgelerle birlikte Temel İngilizce Bölüm Başkanlığı’na teslim edilir.</a:t>
            </a:r>
          </a:p>
          <a:p>
            <a:pPr marL="457200" lvl="0" indent="-457200">
              <a:lnSpc>
                <a:spcPct val="90000"/>
              </a:lnSpc>
              <a:buFont typeface="+mj-lt"/>
              <a:buAutoNum type="arabicPeriod"/>
            </a:pPr>
            <a:r>
              <a:rPr lang="tr-TR" dirty="0"/>
              <a:t>Bu öğrenci hakkında Yabancı Diller Yüksekokulu internet sayfasından da erişilebilen Yükseköğretim Kurumları Öğrenci Disiplin Yönetmeliğine göre soruşturma açılır.</a:t>
            </a:r>
          </a:p>
          <a:p>
            <a:pPr marL="0" indent="0">
              <a:lnSpc>
                <a:spcPct val="90000"/>
              </a:lnSpc>
              <a:buNone/>
            </a:pPr>
            <a:r>
              <a:rPr lang="tr-TR" dirty="0"/>
              <a:t>Soruşturma sonucunda kopya çektiği ya da kopyaya teşebbüs ettiği kanıtlanan öğrenci hakkında söz konusu Yönetmeliğin öngördüğü cezalar uygulanır.</a:t>
            </a:r>
          </a:p>
        </p:txBody>
      </p:sp>
    </p:spTree>
    <p:extLst>
      <p:ext uri="{BB962C8B-B14F-4D97-AF65-F5344CB8AC3E}">
        <p14:creationId xmlns:p14="http://schemas.microsoft.com/office/powerpoint/2010/main" val="41745705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121343" y="1444753"/>
            <a:ext cx="4379439" cy="3968496"/>
          </a:xfrm>
          <a:prstGeom prst="rect">
            <a:avLst/>
          </a:prstGeom>
          <a:solidFill>
            <a:schemeClr val="accent2"/>
          </a:solidFill>
          <a:ln w="190500" cap="sq" cmpd="thinThick">
            <a:solidFill>
              <a:schemeClr val="accent2"/>
            </a:solidFill>
            <a:miter lim="800000"/>
          </a:ln>
        </p:spPr>
        <p:txBody>
          <a:bodyPr wrap="square" anchor="ctr">
            <a:normAutofit/>
          </a:bodyPr>
          <a:lstStyle/>
          <a:p>
            <a:r>
              <a:rPr lang="tr-TR" sz="3200">
                <a:solidFill>
                  <a:srgbClr val="FFFFFF"/>
                </a:solidFill>
              </a:rPr>
              <a:t>DİSİPLİN VE CEZA İŞLEMLERİ</a:t>
            </a:r>
          </a:p>
        </p:txBody>
      </p:sp>
      <p:sp>
        <p:nvSpPr>
          <p:cNvPr id="3" name="İçerik Yer Tutucusu 2"/>
          <p:cNvSpPr>
            <a:spLocks noGrp="1"/>
          </p:cNvSpPr>
          <p:nvPr>
            <p:ph idx="1"/>
          </p:nvPr>
        </p:nvSpPr>
        <p:spPr>
          <a:xfrm>
            <a:off x="5904854" y="573437"/>
            <a:ext cx="5780868" cy="5997844"/>
          </a:xfrm>
        </p:spPr>
        <p:txBody>
          <a:bodyPr anchor="ctr">
            <a:noAutofit/>
          </a:bodyPr>
          <a:lstStyle/>
          <a:p>
            <a:pPr marL="0" indent="0">
              <a:lnSpc>
                <a:spcPct val="90000"/>
              </a:lnSpc>
              <a:buNone/>
            </a:pPr>
            <a:r>
              <a:rPr lang="tr-TR" dirty="0">
                <a:solidFill>
                  <a:schemeClr val="tx1">
                    <a:lumMod val="75000"/>
                    <a:lumOff val="25000"/>
                  </a:schemeClr>
                </a:solidFill>
              </a:rPr>
              <a:t>Yıldız Teknik Üniversitesi Yabancı Diller Yüksekokulu disiplin işlemlerinde Yükseköğretim Kanunu içinde yer alan Yükseköğretim Kurumları Öğrenci Disiplin Yönetmeliği esas alınır.</a:t>
            </a:r>
          </a:p>
          <a:p>
            <a:pPr lvl="1">
              <a:lnSpc>
                <a:spcPct val="90000"/>
              </a:lnSpc>
            </a:pPr>
            <a:r>
              <a:rPr lang="tr-TR" sz="1800" b="1" u="sng" dirty="0">
                <a:solidFill>
                  <a:schemeClr val="tx1">
                    <a:lumMod val="75000"/>
                    <a:lumOff val="25000"/>
                  </a:schemeClr>
                </a:solidFill>
              </a:rPr>
              <a:t>Akademik Çalışmalar</a:t>
            </a:r>
            <a:endParaRPr lang="tr-TR" sz="1800" b="1" dirty="0">
              <a:solidFill>
                <a:schemeClr val="tx1">
                  <a:lumMod val="75000"/>
                  <a:lumOff val="25000"/>
                </a:schemeClr>
              </a:solidFill>
            </a:endParaRPr>
          </a:p>
          <a:p>
            <a:pPr>
              <a:lnSpc>
                <a:spcPct val="90000"/>
              </a:lnSpc>
            </a:pPr>
            <a:r>
              <a:rPr lang="tr-TR" dirty="0">
                <a:solidFill>
                  <a:schemeClr val="tx1">
                    <a:lumMod val="75000"/>
                    <a:lumOff val="25000"/>
                  </a:schemeClr>
                </a:solidFill>
              </a:rPr>
              <a:t>Bilgi Hırsızlığı, bilimsel usullere uygun biçimde gerekli atıfları yapmadan, kaynak göstermeden veya uygun şekilde izin almadan başkalarının fikir, metot, veri, eser ve yayınlarını kısmen veya tamamen kendisine aitmiş gibi sunmak ve yayımlamaktır.  Bilgi Hırsızlığı, YTÜ YDYO Öğrenci Disiplin Yönetmeliği’ne ve Yüksek Öğretim Kurumları Öğrenci Disiplin Yönetmeliği’ne göre disiplin suçu sayılır ve Bilgi Hırsızlığı yapan öğrenciler hakkında disiplin prosedürü başlatılır.</a:t>
            </a:r>
          </a:p>
          <a:p>
            <a:pPr>
              <a:lnSpc>
                <a:spcPct val="90000"/>
              </a:lnSpc>
            </a:pPr>
            <a:r>
              <a:rPr lang="tr-TR" dirty="0">
                <a:solidFill>
                  <a:schemeClr val="tx1">
                    <a:lumMod val="75000"/>
                    <a:lumOff val="25000"/>
                  </a:schemeClr>
                </a:solidFill>
              </a:rPr>
              <a:t>Yukarıda belirtilen kurallar da dâhil olmak üzere, Yüksek Öğretim Kurumları Öğrenci Disiplin Yönetmeliği’nde belirtilen kurallara uymayan öğrenci, Disiplin Kurulu’na sevk edilir. Disiplin Kurulu’nun yaptığı değerlendirme neticesinde öğrenci uyarı, kınama veya uzaklaştırma cezası alabilir. Ayrıca, alınan disiplin kurulu kararları öğrenci dosyalarına işlenir.</a:t>
            </a:r>
          </a:p>
          <a:p>
            <a:pPr marL="0" indent="0">
              <a:lnSpc>
                <a:spcPct val="90000"/>
              </a:lnSpc>
              <a:buNone/>
            </a:pPr>
            <a:r>
              <a:rPr lang="tr-TR" dirty="0">
                <a:solidFill>
                  <a:schemeClr val="tx1">
                    <a:lumMod val="75000"/>
                    <a:lumOff val="25000"/>
                  </a:schemeClr>
                </a:solidFill>
              </a:rPr>
              <a:t>Yüksek Öğretim Kurumları Öğrenci Disiplin Yönetmeliği’ne YDYO internet sitesindeki Öğrenci sekmesinden ulaşılabilir.</a:t>
            </a:r>
          </a:p>
        </p:txBody>
      </p:sp>
    </p:spTree>
    <p:extLst>
      <p:ext uri="{BB962C8B-B14F-4D97-AF65-F5344CB8AC3E}">
        <p14:creationId xmlns:p14="http://schemas.microsoft.com/office/powerpoint/2010/main" val="9823126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33976D1-3430-450C-A978-87A9A6E8E7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7D6AAC78-7D86-415A-ADC1-2B4748079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2231136" y="467418"/>
            <a:ext cx="7729728" cy="1188720"/>
          </a:xfrm>
          <a:solidFill>
            <a:srgbClr val="FFFFFF"/>
          </a:solidFill>
        </p:spPr>
        <p:txBody>
          <a:bodyPr>
            <a:normAutofit/>
          </a:bodyPr>
          <a:lstStyle/>
          <a:p>
            <a:r>
              <a:rPr lang="tr-TR" dirty="0"/>
              <a:t>TALEP VEYA ŞİKÂYET İŞLEMLERİ</a:t>
            </a:r>
          </a:p>
        </p:txBody>
      </p:sp>
      <p:sp>
        <p:nvSpPr>
          <p:cNvPr id="3" name="İçerik Yer Tutucusu 2"/>
          <p:cNvSpPr>
            <a:spLocks noGrp="1"/>
          </p:cNvSpPr>
          <p:nvPr>
            <p:ph idx="1"/>
          </p:nvPr>
        </p:nvSpPr>
        <p:spPr>
          <a:xfrm>
            <a:off x="1658319" y="1952785"/>
            <a:ext cx="8973518" cy="3502617"/>
          </a:xfrm>
        </p:spPr>
        <p:txBody>
          <a:bodyPr>
            <a:normAutofit lnSpcReduction="10000"/>
          </a:bodyPr>
          <a:lstStyle/>
          <a:p>
            <a:pPr marL="0" indent="0" algn="just">
              <a:lnSpc>
                <a:spcPct val="150000"/>
              </a:lnSpc>
              <a:buNone/>
            </a:pPr>
            <a:r>
              <a:rPr lang="tr-TR" sz="2000" dirty="0">
                <a:solidFill>
                  <a:srgbClr val="404040"/>
                </a:solidFill>
              </a:rPr>
              <a:t>Talep veya Şikâyet Prosedürünü kimler kullanabilir?</a:t>
            </a:r>
          </a:p>
          <a:p>
            <a:pPr marL="457200" indent="-457200" algn="just">
              <a:lnSpc>
                <a:spcPct val="150000"/>
              </a:lnSpc>
              <a:buAutoNum type="alphaLcPeriod"/>
            </a:pPr>
            <a:endParaRPr lang="tr-TR" sz="2000" dirty="0">
              <a:solidFill>
                <a:srgbClr val="404040"/>
              </a:solidFill>
            </a:endParaRPr>
          </a:p>
          <a:p>
            <a:pPr marL="0" indent="0" algn="just">
              <a:lnSpc>
                <a:spcPct val="150000"/>
              </a:lnSpc>
              <a:buNone/>
            </a:pPr>
            <a:r>
              <a:rPr lang="tr-TR" sz="2000" dirty="0">
                <a:solidFill>
                  <a:srgbClr val="404040"/>
                </a:solidFill>
              </a:rPr>
              <a:t>Yabancı Diller Yüksekokulu Temel İngilizce Zorunlu Hazırlık Öğretiminde öğrenci olarak kayıtlı tüm öğrencilerimiz bu işlemleri kullanabilir.  Söz konusu talep ya da şikâyet ancak öğrenci tarafından </a:t>
            </a:r>
            <a:r>
              <a:rPr lang="tr-TR" sz="2000" u="sng" dirty="0">
                <a:solidFill>
                  <a:srgbClr val="404040"/>
                </a:solidFill>
              </a:rPr>
              <a:t>şahsen</a:t>
            </a:r>
            <a:r>
              <a:rPr lang="tr-TR" sz="2000" dirty="0">
                <a:solidFill>
                  <a:srgbClr val="404040"/>
                </a:solidFill>
              </a:rPr>
              <a:t> ve </a:t>
            </a:r>
            <a:r>
              <a:rPr lang="tr-TR" sz="2000" u="sng" dirty="0">
                <a:solidFill>
                  <a:srgbClr val="404040"/>
                </a:solidFill>
              </a:rPr>
              <a:t>kendi el yazısı ile yazılmış ve imzalı bir dilekçe ile</a:t>
            </a:r>
            <a:r>
              <a:rPr lang="tr-TR" sz="2000" dirty="0">
                <a:solidFill>
                  <a:srgbClr val="404040"/>
                </a:solidFill>
              </a:rPr>
              <a:t> başlatılabilir. İsimsiz olarak yapılan ve/veya belirtilen bu kanal dışında yapılan talep ile şikâyetler dikkate alınmayacak ve araştırılmayacaktır.</a:t>
            </a:r>
          </a:p>
          <a:p>
            <a:pPr marL="0" indent="0">
              <a:buNone/>
            </a:pPr>
            <a:endParaRPr lang="tr-TR" dirty="0">
              <a:solidFill>
                <a:srgbClr val="404040"/>
              </a:solidFill>
            </a:endParaRPr>
          </a:p>
          <a:p>
            <a:pPr marL="0" indent="0" algn="just">
              <a:buNone/>
            </a:pPr>
            <a:endParaRPr lang="tr-TR" dirty="0">
              <a:solidFill>
                <a:srgbClr val="404040"/>
              </a:solidFill>
            </a:endParaRPr>
          </a:p>
        </p:txBody>
      </p:sp>
    </p:spTree>
    <p:extLst>
      <p:ext uri="{BB962C8B-B14F-4D97-AF65-F5344CB8AC3E}">
        <p14:creationId xmlns:p14="http://schemas.microsoft.com/office/powerpoint/2010/main" val="4117698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2AEFFFF2-9EB4-4B6C-B9F8-2BA3EF89A21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8">
            <a:extLst>
              <a:ext uri="{FF2B5EF4-FFF2-40B4-BE49-F238E27FC236}">
                <a16:creationId xmlns="" xmlns:a16="http://schemas.microsoft.com/office/drawing/2014/main" id="{0D65299F-028F-4AFC-B46A-8DB33E20FE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0">
            <a:extLst>
              <a:ext uri="{FF2B5EF4-FFF2-40B4-BE49-F238E27FC236}">
                <a16:creationId xmlns="" xmlns:a16="http://schemas.microsoft.com/office/drawing/2014/main" id="{BAC87F6E-526A-49B5-995D-42DB656594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tr-TR" sz="3000">
                <a:solidFill>
                  <a:srgbClr val="FFFFFF"/>
                </a:solidFill>
              </a:rPr>
              <a:t>TALEP VEYA ŞİKÂYET İŞLEMLERİ</a:t>
            </a:r>
          </a:p>
        </p:txBody>
      </p:sp>
      <p:sp>
        <p:nvSpPr>
          <p:cNvPr id="3" name="İçerik Yer Tutucusu 2"/>
          <p:cNvSpPr>
            <a:spLocks noGrp="1"/>
          </p:cNvSpPr>
          <p:nvPr>
            <p:ph idx="1"/>
          </p:nvPr>
        </p:nvSpPr>
        <p:spPr>
          <a:xfrm>
            <a:off x="4945905" y="480447"/>
            <a:ext cx="7096278" cy="6245817"/>
          </a:xfrm>
        </p:spPr>
        <p:txBody>
          <a:bodyPr anchor="ctr">
            <a:normAutofit/>
          </a:bodyPr>
          <a:lstStyle/>
          <a:p>
            <a:pPr marL="0" lvl="1" indent="0">
              <a:lnSpc>
                <a:spcPct val="90000"/>
              </a:lnSpc>
              <a:buNone/>
            </a:pPr>
            <a:r>
              <a:rPr lang="tr-TR" sz="1800" dirty="0"/>
              <a:t>Öğrenciler Talep veya Şikâyette Bulunmak için Ne Yapmalıdır?</a:t>
            </a:r>
          </a:p>
          <a:p>
            <a:pPr algn="just">
              <a:lnSpc>
                <a:spcPct val="90000"/>
              </a:lnSpc>
            </a:pPr>
            <a:r>
              <a:rPr lang="tr-TR" dirty="0"/>
              <a:t>Öğrencilerden birbirleriyle ya da öğretmenleriyle ilgili talep veya şikâyetlerini öncelikle söz konusu kişilerle görüşerek sözel olarak ve Yükseköğretim Kurumları Öğrenci Disiplin Yönetmeliği’ne uygun bir şekilde ders dışında iletmeleri beklenir. Sorunun ya da talebin bu şekilde çözülemeyeceği net olarak anlaşılırsa </a:t>
            </a:r>
            <a:r>
              <a:rPr lang="tr-TR" b="1" u="sng" dirty="0"/>
              <a:t>en geç 5 iş günü içinde</a:t>
            </a:r>
            <a:r>
              <a:rPr lang="tr-TR" dirty="0"/>
              <a:t> yukarıda anlatılan şekilde resmi kanallardan Talep veya Şikâyet İşlemleri başlatılabilir. </a:t>
            </a:r>
            <a:r>
              <a:rPr lang="tr-TR" b="1" dirty="0"/>
              <a:t>Bu süre içinde yapılmayan talepler kabul edilmez.</a:t>
            </a:r>
            <a:endParaRPr lang="tr-TR" dirty="0"/>
          </a:p>
          <a:p>
            <a:pPr algn="just">
              <a:lnSpc>
                <a:spcPct val="90000"/>
              </a:lnSpc>
            </a:pPr>
            <a:endParaRPr lang="tr-TR" dirty="0"/>
          </a:p>
          <a:p>
            <a:pPr algn="just">
              <a:lnSpc>
                <a:spcPct val="90000"/>
              </a:lnSpc>
            </a:pPr>
            <a:r>
              <a:rPr lang="tr-TR" dirty="0"/>
              <a:t>Tüm bölümleri eksiksiz bir şekilde doldurulup imzalanmış olan Öğrenci Şikâyet Formunun Temel İngilizce Bölümü Öğrenci İşleri Ofisi’ne teslim edilmesiyle resmi talep ya da şikâyet süreci başlatılır. Talep ya da şikâyetin işleme konulmasını hızlandırmak için, formlar okunaklı bir şekilde doldurulmalıdır. Öğrenciler, formu </a:t>
            </a:r>
            <a:r>
              <a:rPr lang="tr-TR" u="sng" dirty="0"/>
              <a:t>şahsen</a:t>
            </a:r>
            <a:r>
              <a:rPr lang="tr-TR" dirty="0"/>
              <a:t> teslim etmelidir. “Öğrenci Genel Amaçlı Dilekçe Formu” aşağıda belirtilen yollarla edinilebilir:</a:t>
            </a:r>
          </a:p>
          <a:p>
            <a:pPr lvl="1">
              <a:lnSpc>
                <a:spcPct val="90000"/>
              </a:lnSpc>
            </a:pPr>
            <a:r>
              <a:rPr lang="tr-TR" sz="1800" dirty="0"/>
              <a:t>Öğrenci </a:t>
            </a:r>
            <a:r>
              <a:rPr lang="tr-TR" sz="1800" dirty="0" err="1"/>
              <a:t>Kitapçığı’nın</a:t>
            </a:r>
            <a:r>
              <a:rPr lang="tr-TR" sz="1800" dirty="0"/>
              <a:t> sonundaki Ek 1 sayfasından</a:t>
            </a:r>
          </a:p>
          <a:p>
            <a:pPr lvl="1">
              <a:lnSpc>
                <a:spcPct val="90000"/>
              </a:lnSpc>
            </a:pPr>
            <a:r>
              <a:rPr lang="tr-TR" sz="1800" dirty="0"/>
              <a:t>Temel İngilizce Bölüm Başkanlığı’ndan </a:t>
            </a:r>
            <a:r>
              <a:rPr lang="pt-BR" sz="1800" dirty="0"/>
              <a:t>(1. </a:t>
            </a:r>
            <a:r>
              <a:rPr lang="pt-BR" sz="1800" dirty="0" err="1"/>
              <a:t>Kat</a:t>
            </a:r>
            <a:r>
              <a:rPr lang="pt-BR" sz="1800" dirty="0"/>
              <a:t> A-305 </a:t>
            </a:r>
            <a:r>
              <a:rPr lang="pt-BR" sz="1800" dirty="0" err="1"/>
              <a:t>numaralı</a:t>
            </a:r>
            <a:r>
              <a:rPr lang="pt-BR" sz="1800" dirty="0"/>
              <a:t> </a:t>
            </a:r>
            <a:r>
              <a:rPr lang="pt-BR" sz="1800" dirty="0" err="1"/>
              <a:t>oda</a:t>
            </a:r>
            <a:r>
              <a:rPr lang="pt-BR" sz="1800" dirty="0"/>
              <a:t>)</a:t>
            </a:r>
            <a:endParaRPr lang="tr-TR" sz="1800" dirty="0"/>
          </a:p>
          <a:p>
            <a:pPr lvl="1">
              <a:lnSpc>
                <a:spcPct val="90000"/>
              </a:lnSpc>
            </a:pPr>
            <a:r>
              <a:rPr lang="tr-TR" sz="1800" u="sng" dirty="0">
                <a:hlinkClick r:id="rId3"/>
              </a:rPr>
              <a:t>www.kalite.yildiz.edu.tr</a:t>
            </a:r>
            <a:r>
              <a:rPr lang="tr-TR" sz="1800" dirty="0"/>
              <a:t> sayfasındaki arama çubuğundan </a:t>
            </a:r>
            <a:r>
              <a:rPr lang="tr-TR" sz="1800" i="1" dirty="0"/>
              <a:t>FR-0609</a:t>
            </a:r>
            <a:r>
              <a:rPr lang="tr-TR" sz="1800" dirty="0"/>
              <a:t> kodlu formu aratarak</a:t>
            </a:r>
          </a:p>
        </p:txBody>
      </p:sp>
    </p:spTree>
    <p:extLst>
      <p:ext uri="{BB962C8B-B14F-4D97-AF65-F5344CB8AC3E}">
        <p14:creationId xmlns:p14="http://schemas.microsoft.com/office/powerpoint/2010/main" val="2390894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33976D1-3430-450C-A978-87A9A6E8E7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7D6AAC78-7D86-415A-ADC1-2B47480796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249680" y="1248156"/>
            <a:ext cx="9692640" cy="43616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F2A658D9-F185-44F1-BA33-D50320D1D07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62228" y="1060704"/>
            <a:ext cx="10067544" cy="4736592"/>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2231136" y="467418"/>
            <a:ext cx="7729728" cy="1188720"/>
          </a:xfrm>
          <a:solidFill>
            <a:srgbClr val="FFFFFF"/>
          </a:solidFill>
        </p:spPr>
        <p:txBody>
          <a:bodyPr>
            <a:normAutofit/>
          </a:bodyPr>
          <a:lstStyle/>
          <a:p>
            <a:r>
              <a:rPr lang="tr-TR" dirty="0"/>
              <a:t>YARI ZAMANLI ÖĞRENCİ OLARAK ÇALIŞMA</a:t>
            </a:r>
          </a:p>
        </p:txBody>
      </p:sp>
      <p:sp>
        <p:nvSpPr>
          <p:cNvPr id="3" name="İçerik Yer Tutucusu 2"/>
          <p:cNvSpPr>
            <a:spLocks noGrp="1"/>
          </p:cNvSpPr>
          <p:nvPr>
            <p:ph idx="1"/>
          </p:nvPr>
        </p:nvSpPr>
        <p:spPr>
          <a:xfrm>
            <a:off x="1689315" y="1843590"/>
            <a:ext cx="8796259" cy="3326928"/>
          </a:xfrm>
        </p:spPr>
        <p:txBody>
          <a:bodyPr>
            <a:normAutofit/>
          </a:bodyPr>
          <a:lstStyle/>
          <a:p>
            <a:pPr marL="0" lvl="1" indent="0" algn="just">
              <a:lnSpc>
                <a:spcPct val="150000"/>
              </a:lnSpc>
              <a:buNone/>
            </a:pPr>
            <a:r>
              <a:rPr lang="tr-TR" sz="2000" dirty="0">
                <a:solidFill>
                  <a:srgbClr val="404040"/>
                </a:solidFill>
              </a:rPr>
              <a:t>Öğrenciler, Yıldız Teknik Üniversitesi’nin fakültelerinde ve yüksekokullarında yarı zamanlı çalışarak gelir edebilirler. Her birim ihtiyaç duyduğu öğrenci sayısını Sağlık Kültür Spor Daire Başkanlığı’na (SKS) dönem başında iletir ve süreci bu başkanlık yürütür. İstenen belgeleri eksiksiz teslim eden öğrencilerin bilgileri Sağlık Kültür Spor Daire Başkanlığı’na iletilir, öğrencilerin SSK girişleri yapılır ve belirlenen takvim içinde öğrenciler görev yerlerinde çalışmaya başlar. Daha fazla bilgiye Sağlık Kültür Spor Daire Başkanlığı’nın internet sitesinden ulaşabilirsiniz.</a:t>
            </a:r>
          </a:p>
        </p:txBody>
      </p:sp>
    </p:spTree>
    <p:extLst>
      <p:ext uri="{BB962C8B-B14F-4D97-AF65-F5344CB8AC3E}">
        <p14:creationId xmlns:p14="http://schemas.microsoft.com/office/powerpoint/2010/main" val="1602441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 xmlns:a16="http://schemas.microsoft.com/office/drawing/2014/main" id="{CF4680D4-DEE2-49EE-AF90-EFEAF50AEC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792805" y="713233"/>
            <a:ext cx="5291327" cy="1188720"/>
          </a:xfrm>
          <a:solidFill>
            <a:srgbClr val="FFFFFF"/>
          </a:solidFill>
          <a:ln>
            <a:solidFill>
              <a:srgbClr val="404040"/>
            </a:solidFill>
          </a:ln>
        </p:spPr>
        <p:txBody>
          <a:bodyPr>
            <a:normAutofit/>
          </a:bodyPr>
          <a:lstStyle/>
          <a:p>
            <a:r>
              <a:rPr lang="en-US" sz="2000"/>
              <a:t>PEARSON ASSURED AKREDİTASYONU ve PEARSON ASSURED SERTİFİKASI</a:t>
            </a:r>
            <a:endParaRPr lang="tr-TR" sz="2000"/>
          </a:p>
        </p:txBody>
      </p:sp>
      <p:sp>
        <p:nvSpPr>
          <p:cNvPr id="3" name="İçerik Yer Tutucusu 2"/>
          <p:cNvSpPr>
            <a:spLocks noGrp="1"/>
          </p:cNvSpPr>
          <p:nvPr>
            <p:ph idx="1"/>
          </p:nvPr>
        </p:nvSpPr>
        <p:spPr>
          <a:xfrm>
            <a:off x="792805" y="2092272"/>
            <a:ext cx="5530503" cy="4277532"/>
          </a:xfrm>
        </p:spPr>
        <p:txBody>
          <a:bodyPr>
            <a:noAutofit/>
          </a:bodyPr>
          <a:lstStyle/>
          <a:p>
            <a:pPr marL="0" lvl="1" indent="0" algn="just">
              <a:lnSpc>
                <a:spcPct val="90000"/>
              </a:lnSpc>
              <a:buNone/>
            </a:pPr>
            <a:r>
              <a:rPr lang="tr-TR" sz="2000" dirty="0">
                <a:solidFill>
                  <a:srgbClr val="FFFFFF"/>
                </a:solidFill>
              </a:rPr>
              <a:t>Yıldız Teknik Üniversitesi Yabancı Diller Yüksekokulu Temel İngilizce Bölümü Zorunlu Hazırlık Eğitimi Programı </a:t>
            </a:r>
            <a:r>
              <a:rPr lang="tr-TR" sz="2000" dirty="0" err="1">
                <a:solidFill>
                  <a:srgbClr val="FFFFFF"/>
                </a:solidFill>
              </a:rPr>
              <a:t>Pearson</a:t>
            </a:r>
            <a:r>
              <a:rPr lang="tr-TR" sz="2000" dirty="0">
                <a:solidFill>
                  <a:srgbClr val="FFFFFF"/>
                </a:solidFill>
              </a:rPr>
              <a:t> </a:t>
            </a:r>
            <a:r>
              <a:rPr lang="tr-TR" sz="2000" dirty="0" err="1">
                <a:solidFill>
                  <a:srgbClr val="FFFFFF"/>
                </a:solidFill>
              </a:rPr>
              <a:t>Assured</a:t>
            </a:r>
            <a:r>
              <a:rPr lang="tr-TR" sz="2000" dirty="0">
                <a:solidFill>
                  <a:srgbClr val="FFFFFF"/>
                </a:solidFill>
              </a:rPr>
              <a:t> </a:t>
            </a:r>
            <a:r>
              <a:rPr lang="tr-TR" sz="2000" dirty="0" err="1">
                <a:solidFill>
                  <a:srgbClr val="FFFFFF"/>
                </a:solidFill>
              </a:rPr>
              <a:t>Organization</a:t>
            </a:r>
            <a:r>
              <a:rPr lang="tr-TR" sz="2000" dirty="0">
                <a:solidFill>
                  <a:srgbClr val="FFFFFF"/>
                </a:solidFill>
              </a:rPr>
              <a:t> akreditasyonuna sahiptir. </a:t>
            </a:r>
            <a:r>
              <a:rPr lang="tr-TR" sz="2000" dirty="0" err="1">
                <a:solidFill>
                  <a:srgbClr val="FFFFFF"/>
                </a:solidFill>
              </a:rPr>
              <a:t>Pearson</a:t>
            </a:r>
            <a:r>
              <a:rPr lang="tr-TR" sz="2000" dirty="0">
                <a:solidFill>
                  <a:srgbClr val="FFFFFF"/>
                </a:solidFill>
              </a:rPr>
              <a:t> </a:t>
            </a:r>
            <a:r>
              <a:rPr lang="tr-TR" sz="2000" dirty="0" err="1">
                <a:solidFill>
                  <a:srgbClr val="FFFFFF"/>
                </a:solidFill>
              </a:rPr>
              <a:t>Assured</a:t>
            </a:r>
            <a:r>
              <a:rPr lang="tr-TR" sz="2000" dirty="0">
                <a:solidFill>
                  <a:srgbClr val="FFFFFF"/>
                </a:solidFill>
              </a:rPr>
              <a:t> </a:t>
            </a:r>
            <a:r>
              <a:rPr lang="tr-TR" sz="2000" dirty="0" err="1">
                <a:solidFill>
                  <a:srgbClr val="FFFFFF"/>
                </a:solidFill>
              </a:rPr>
              <a:t>Organization</a:t>
            </a:r>
            <a:r>
              <a:rPr lang="tr-TR" sz="2000" dirty="0">
                <a:solidFill>
                  <a:srgbClr val="FFFFFF"/>
                </a:solidFill>
              </a:rPr>
              <a:t> bir kalite güvence ve yönetim sistemidir. </a:t>
            </a:r>
            <a:r>
              <a:rPr lang="tr-TR" sz="2000" dirty="0" err="1">
                <a:solidFill>
                  <a:srgbClr val="FFFFFF"/>
                </a:solidFill>
              </a:rPr>
              <a:t>Pearson</a:t>
            </a:r>
            <a:r>
              <a:rPr lang="tr-TR" sz="2000" dirty="0">
                <a:solidFill>
                  <a:srgbClr val="FFFFFF"/>
                </a:solidFill>
              </a:rPr>
              <a:t> </a:t>
            </a:r>
            <a:r>
              <a:rPr lang="tr-TR" sz="2000" dirty="0" err="1">
                <a:solidFill>
                  <a:srgbClr val="FFFFFF"/>
                </a:solidFill>
              </a:rPr>
              <a:t>Assured</a:t>
            </a:r>
            <a:r>
              <a:rPr lang="tr-TR" sz="2000" dirty="0">
                <a:solidFill>
                  <a:srgbClr val="FFFFFF"/>
                </a:solidFill>
              </a:rPr>
              <a:t> </a:t>
            </a:r>
            <a:r>
              <a:rPr lang="tr-TR" sz="2000" dirty="0" err="1">
                <a:solidFill>
                  <a:srgbClr val="FFFFFF"/>
                </a:solidFill>
              </a:rPr>
              <a:t>Organization</a:t>
            </a:r>
            <a:r>
              <a:rPr lang="tr-TR" sz="2000" dirty="0">
                <a:solidFill>
                  <a:srgbClr val="FFFFFF"/>
                </a:solidFill>
              </a:rPr>
              <a:t>, kurumun kendi eğitim programlarının planlanmasını, uygulamasını, bu etkinliklerin kalite güvencesini ve/veya değerlendirmesini destekleyen süreçlerin kalitesini güvence altına alan bir hizmettir. Yönetim-Kurumsallık, Eğitim-Öğretim ve Ölçme-Değerlendirme alanlarında toplam 40 kalite yönetimi ve güvencesi ölçütüne uyum sağlayan Temel İngilizce Bölümümüzün İngilizce Hazırlık Programı'nın uluslararası dil eğitimi standartlarında faaliyetini sürdürdüğü tescil edilmiştir.</a:t>
            </a:r>
          </a:p>
        </p:txBody>
      </p:sp>
      <p:sp>
        <p:nvSpPr>
          <p:cNvPr id="19" name="Rectangle 18">
            <a:extLst>
              <a:ext uri="{FF2B5EF4-FFF2-40B4-BE49-F238E27FC236}">
                <a16:creationId xmlns="" xmlns:a16="http://schemas.microsoft.com/office/drawing/2014/main" id="{50C52EE1-5085-4960-AD29-A926E62ECC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534656"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CD15AA94-C237-4412-B37B-EB317D2B05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700772"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 xmlns:a16="http://schemas.microsoft.com/office/drawing/2014/main" id="{F0BD0AAA-E0D4-4144-B0B7-492CCD5DDA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7865364" y="1592741"/>
            <a:ext cx="3355848" cy="3355848"/>
          </a:xfrm>
          <a:prstGeom prst="rect">
            <a:avLst/>
          </a:prstGeom>
        </p:spPr>
      </p:pic>
    </p:spTree>
    <p:extLst>
      <p:ext uri="{BB962C8B-B14F-4D97-AF65-F5344CB8AC3E}">
        <p14:creationId xmlns:p14="http://schemas.microsoft.com/office/powerpoint/2010/main" val="24393416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804672" y="978776"/>
            <a:ext cx="5925310" cy="1174991"/>
          </a:xfrm>
        </p:spPr>
        <p:txBody>
          <a:bodyPr>
            <a:normAutofit/>
          </a:bodyPr>
          <a:lstStyle/>
          <a:p>
            <a:r>
              <a:rPr lang="en-US" sz="2200"/>
              <a:t>PEARSON ASSURED AKREDİTASYONU ve PEARSON ASSURED SERTİFİKASI</a:t>
            </a:r>
            <a:endParaRPr lang="tr-TR" sz="2200"/>
          </a:p>
        </p:txBody>
      </p:sp>
      <p:sp>
        <p:nvSpPr>
          <p:cNvPr id="3" name="İçerik Yer Tutucusu 2"/>
          <p:cNvSpPr>
            <a:spLocks noGrp="1"/>
          </p:cNvSpPr>
          <p:nvPr>
            <p:ph idx="1"/>
          </p:nvPr>
        </p:nvSpPr>
        <p:spPr>
          <a:xfrm>
            <a:off x="480447" y="2640691"/>
            <a:ext cx="6819255" cy="4054577"/>
          </a:xfrm>
        </p:spPr>
        <p:txBody>
          <a:bodyPr>
            <a:normAutofit/>
          </a:bodyPr>
          <a:lstStyle/>
          <a:p>
            <a:pPr marL="0" lvl="1" indent="0" algn="just">
              <a:buNone/>
            </a:pPr>
            <a:r>
              <a:rPr lang="tr-TR" sz="2000" dirty="0" err="1"/>
              <a:t>Pearson</a:t>
            </a:r>
            <a:r>
              <a:rPr lang="tr-TR" sz="2000" dirty="0"/>
              <a:t> </a:t>
            </a:r>
            <a:r>
              <a:rPr lang="tr-TR" sz="2000" dirty="0" err="1"/>
              <a:t>Assured</a:t>
            </a:r>
            <a:r>
              <a:rPr lang="tr-TR" sz="2000" dirty="0"/>
              <a:t>, dünyanın en büyük eğitim çözümleri şirketi </a:t>
            </a:r>
            <a:r>
              <a:rPr lang="tr-TR" sz="2000" dirty="0" err="1"/>
              <a:t>Pearson</a:t>
            </a:r>
            <a:r>
              <a:rPr lang="tr-TR" sz="2000" dirty="0"/>
              <a:t> tarafından geliştirilen, uluslararası tanınırlığa sahip bir akreditasyon sistemidir. Temel İngilizce Bölümümüzün İngilizce Hazırlık Programı'nı başarıyla tamamlayıp bölümlerine geçen öğrenciler bu akreditasyonun kendilerine sağladığı uluslararası düzeyde tanınırlığa sahip “</a:t>
            </a:r>
            <a:r>
              <a:rPr lang="tr-TR" sz="2000" dirty="0" err="1"/>
              <a:t>Pearson</a:t>
            </a:r>
            <a:r>
              <a:rPr lang="tr-TR" sz="2000" dirty="0"/>
              <a:t> </a:t>
            </a:r>
            <a:r>
              <a:rPr lang="tr-TR" sz="2000" dirty="0" err="1"/>
              <a:t>Assured</a:t>
            </a:r>
            <a:r>
              <a:rPr lang="tr-TR" sz="2000" dirty="0"/>
              <a:t> </a:t>
            </a:r>
            <a:r>
              <a:rPr lang="tr-TR" sz="2000" dirty="0" err="1"/>
              <a:t>Sertifikası”nı</a:t>
            </a:r>
            <a:r>
              <a:rPr lang="tr-TR" sz="2000" dirty="0"/>
              <a:t> almaya hak kazanırlar. Yaklaşık 100 ülkede eğitim çözümleri alanında faaliyet gösteren </a:t>
            </a:r>
            <a:r>
              <a:rPr lang="tr-TR" sz="2000" dirty="0" err="1"/>
              <a:t>Pearson</a:t>
            </a:r>
            <a:r>
              <a:rPr lang="tr-TR" sz="2000" dirty="0"/>
              <a:t> tarafından sağlanan kalite güvencesi ve akreditasyon hizmeti, gelişen dünya standartlarına göre geliştirilmekte ve uluslararası düzeyde kabul görmektedir. Sertifika süreci başvuru, onay, İngiltere’de basım ve teslimat aşamalarından oluşan dört haftalık bir süreyi kapsamaktadır.</a:t>
            </a:r>
          </a:p>
        </p:txBody>
      </p:sp>
      <p:pic>
        <p:nvPicPr>
          <p:cNvPr id="5" name="Picture 4">
            <a:extLst>
              <a:ext uri="{FF2B5EF4-FFF2-40B4-BE49-F238E27FC236}">
                <a16:creationId xmlns="" xmlns:a16="http://schemas.microsoft.com/office/drawing/2014/main" id="{69880822-2CE0-4424-A202-36A3C92DB2B8}"/>
              </a:ext>
            </a:extLst>
          </p:cNvPr>
          <p:cNvPicPr>
            <a:picLocks noChangeAspect="1"/>
          </p:cNvPicPr>
          <p:nvPr/>
        </p:nvPicPr>
        <p:blipFill rotWithShape="1">
          <a:blip r:embed="rId3"/>
          <a:srcRect l="16165" r="38504" b="-1"/>
          <a:stretch/>
        </p:blipFill>
        <p:spPr>
          <a:xfrm>
            <a:off x="7534654" y="10"/>
            <a:ext cx="4657345" cy="6857990"/>
          </a:xfrm>
          <a:prstGeom prst="rect">
            <a:avLst/>
          </a:prstGeom>
        </p:spPr>
      </p:pic>
    </p:spTree>
    <p:extLst>
      <p:ext uri="{BB962C8B-B14F-4D97-AF65-F5344CB8AC3E}">
        <p14:creationId xmlns:p14="http://schemas.microsoft.com/office/powerpoint/2010/main" val="2012590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 xmlns:a16="http://schemas.microsoft.com/office/drawing/2014/main" id="{3F47E20B-1205-4238-A82B-90EF577F32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 xmlns:a16="http://schemas.microsoft.com/office/drawing/2014/main" id="{D13567AC-EB9A-47A9-B6EC-B5BDB73B113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Unvan 1"/>
          <p:cNvSpPr>
            <a:spLocks noGrp="1"/>
          </p:cNvSpPr>
          <p:nvPr>
            <p:ph type="title"/>
          </p:nvPr>
        </p:nvSpPr>
        <p:spPr>
          <a:xfrm>
            <a:off x="643468" y="403726"/>
            <a:ext cx="3415288" cy="3025274"/>
          </a:xfrm>
          <a:prstGeom prst="ellipse">
            <a:avLst/>
          </a:prstGeom>
          <a:noFill/>
          <a:ln>
            <a:solidFill>
              <a:schemeClr val="bg1"/>
            </a:solidFill>
          </a:ln>
        </p:spPr>
        <p:txBody>
          <a:bodyPr vert="horz" lIns="274320" tIns="182880" rIns="274320" bIns="182880" rtlCol="0" anchor="ctr" anchorCtr="1">
            <a:normAutofit/>
          </a:bodyPr>
          <a:lstStyle/>
          <a:p>
            <a:r>
              <a:rPr lang="en-US" sz="2900">
                <a:solidFill>
                  <a:schemeClr val="bg1"/>
                </a:solidFill>
              </a:rPr>
              <a:t>SIK SORULAN SORULAR</a:t>
            </a:r>
          </a:p>
        </p:txBody>
      </p:sp>
      <p:sp>
        <p:nvSpPr>
          <p:cNvPr id="3" name="İçerik Yer Tutucusu 2"/>
          <p:cNvSpPr>
            <a:spLocks noGrp="1"/>
          </p:cNvSpPr>
          <p:nvPr>
            <p:ph idx="1"/>
          </p:nvPr>
        </p:nvSpPr>
        <p:spPr>
          <a:xfrm>
            <a:off x="526943" y="3832725"/>
            <a:ext cx="3531814" cy="2506081"/>
          </a:xfrm>
        </p:spPr>
        <p:txBody>
          <a:bodyPr vert="horz" lIns="91440" tIns="45720" rIns="91440" bIns="45720" rtlCol="0">
            <a:normAutofit/>
          </a:bodyPr>
          <a:lstStyle/>
          <a:p>
            <a:pPr marL="0" lvl="1" indent="0" algn="ctr">
              <a:buNone/>
            </a:pPr>
            <a:r>
              <a:rPr lang="tr-TR" sz="2800" dirty="0">
                <a:solidFill>
                  <a:schemeClr val="bg1"/>
                </a:solidFill>
              </a:rPr>
              <a:t>YDYO internet sitesindeki </a:t>
            </a:r>
            <a:r>
              <a:rPr lang="tr-TR" sz="2800" dirty="0">
                <a:solidFill>
                  <a:schemeClr val="bg1"/>
                </a:solidFill>
                <a:hlinkClick r:id="rId3"/>
              </a:rPr>
              <a:t>Sık Sorulan Sorular</a:t>
            </a:r>
            <a:r>
              <a:rPr lang="tr-TR" sz="2800" dirty="0">
                <a:solidFill>
                  <a:schemeClr val="bg1"/>
                </a:solidFill>
              </a:rPr>
              <a:t> bölümünü mutlaka okuyunuz.</a:t>
            </a:r>
            <a:endParaRPr lang="en-US" sz="2800" dirty="0">
              <a:solidFill>
                <a:schemeClr val="bg1"/>
              </a:solidFill>
            </a:endParaRPr>
          </a:p>
        </p:txBody>
      </p:sp>
      <p:pic>
        <p:nvPicPr>
          <p:cNvPr id="34" name="Picture 33">
            <a:extLst>
              <a:ext uri="{FF2B5EF4-FFF2-40B4-BE49-F238E27FC236}">
                <a16:creationId xmlns="" xmlns:a16="http://schemas.microsoft.com/office/drawing/2014/main" id="{26838762-168D-45BC-9A7E-E6B451DCA9D9}"/>
              </a:ext>
            </a:extLst>
          </p:cNvPr>
          <p:cNvPicPr>
            <a:picLocks noChangeAspect="1"/>
          </p:cNvPicPr>
          <p:nvPr/>
        </p:nvPicPr>
        <p:blipFill rotWithShape="1">
          <a:blip r:embed="rId4"/>
          <a:srcRect l="14943" r="2624"/>
          <a:stretch/>
        </p:blipFill>
        <p:spPr>
          <a:xfrm>
            <a:off x="4654297" y="10"/>
            <a:ext cx="7537702" cy="6857989"/>
          </a:xfrm>
          <a:prstGeom prst="rect">
            <a:avLst/>
          </a:prstGeom>
        </p:spPr>
      </p:pic>
    </p:spTree>
    <p:extLst>
      <p:ext uri="{BB962C8B-B14F-4D97-AF65-F5344CB8AC3E}">
        <p14:creationId xmlns:p14="http://schemas.microsoft.com/office/powerpoint/2010/main" val="3167419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145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 xmlns:a16="http://schemas.microsoft.com/office/drawing/2014/main" id="{FB403EBD-907E-4D59-98D4-A72CD1063C6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p:cNvSpPr>
            <a:spLocks noGrp="1"/>
          </p:cNvSpPr>
          <p:nvPr>
            <p:ph idx="1"/>
          </p:nvPr>
        </p:nvSpPr>
        <p:spPr>
          <a:xfrm>
            <a:off x="6096000" y="1476815"/>
            <a:ext cx="5408696" cy="5252722"/>
          </a:xfrm>
        </p:spPr>
        <p:txBody>
          <a:bodyPr anchor="ctr">
            <a:normAutofit lnSpcReduction="10000"/>
          </a:bodyPr>
          <a:lstStyle/>
          <a:p>
            <a:pPr marL="0" indent="0">
              <a:buNone/>
            </a:pPr>
            <a:r>
              <a:rPr lang="tr-TR" sz="2200" b="1" dirty="0">
                <a:solidFill>
                  <a:schemeClr val="bg1"/>
                </a:solidFill>
              </a:rPr>
              <a:t>MİSYON</a:t>
            </a:r>
          </a:p>
          <a:p>
            <a:pPr marL="0" indent="0" algn="just">
              <a:buNone/>
            </a:pPr>
            <a:r>
              <a:rPr lang="tr-TR" sz="2200" dirty="0">
                <a:solidFill>
                  <a:schemeClr val="bg1"/>
                </a:solidFill>
              </a:rPr>
              <a:t>Öğrencilerine hem yazmada hem de konuşmada güçlü bir İngilizce altyapısı kazandırmak, onlara eleştirel düşünme becerisini kazandırarak lisans ve lisansüstü derecelerinde gerekli olan temel akademik çalışma alışkanlıklarını ve becerilerini edinmede yardım etmek, takım çalışmalarında ya da bireysel çalışmalarda yaşam boyu öğrenme anlayışı içinde olmalarına yardım etmek, kendi öğrenme süreçlerinin sorumluluğunu üstlenmelerini sağlamak, bilgi teknolojisi araçlarını eğitim amaçlı olarak etkin bir şekilde kullanmalarına yardım etmek, onları üniversite ve mesleki hayatlarında ahlaki kararlar vermelerinde yardım etmek.</a:t>
            </a:r>
          </a:p>
        </p:txBody>
      </p:sp>
      <p:pic>
        <p:nvPicPr>
          <p:cNvPr id="37" name="Resim 36">
            <a:extLst>
              <a:ext uri="{FF2B5EF4-FFF2-40B4-BE49-F238E27FC236}">
                <a16:creationId xmlns="" xmlns:a16="http://schemas.microsoft.com/office/drawing/2014/main" id="{CC8B9C63-3C97-A84F-AEF0-C527DA45230D}"/>
              </a:ext>
            </a:extLst>
          </p:cNvPr>
          <p:cNvPicPr>
            <a:picLocks noChangeAspect="1"/>
          </p:cNvPicPr>
          <p:nvPr/>
        </p:nvPicPr>
        <p:blipFill>
          <a:blip r:embed="rId2"/>
          <a:stretch>
            <a:fillRect/>
          </a:stretch>
        </p:blipFill>
        <p:spPr>
          <a:xfrm>
            <a:off x="-21003" y="-2"/>
            <a:ext cx="5336063" cy="6858001"/>
          </a:xfrm>
          <a:prstGeom prst="rect">
            <a:avLst/>
          </a:prstGeom>
        </p:spPr>
      </p:pic>
      <p:sp>
        <p:nvSpPr>
          <p:cNvPr id="16" name="Başlık 15">
            <a:extLst>
              <a:ext uri="{FF2B5EF4-FFF2-40B4-BE49-F238E27FC236}">
                <a16:creationId xmlns="" xmlns:a16="http://schemas.microsoft.com/office/drawing/2014/main" id="{DAE0E6DD-C2CC-E64E-8894-4E978BC98BFB}"/>
              </a:ext>
            </a:extLst>
          </p:cNvPr>
          <p:cNvSpPr>
            <a:spLocks noGrp="1"/>
          </p:cNvSpPr>
          <p:nvPr>
            <p:ph type="title"/>
          </p:nvPr>
        </p:nvSpPr>
        <p:spPr>
          <a:xfrm>
            <a:off x="5532894" y="208276"/>
            <a:ext cx="6385303" cy="1140077"/>
          </a:xfrm>
          <a:solidFill>
            <a:srgbClr val="FFFF00"/>
          </a:solidFill>
        </p:spPr>
        <p:txBody>
          <a:bodyPr>
            <a:noAutofit/>
          </a:bodyPr>
          <a:lstStyle/>
          <a:p>
            <a:r>
              <a:rPr lang="tr-TR" sz="3200" dirty="0">
                <a:solidFill>
                  <a:schemeClr val="bg1">
                    <a:lumMod val="85000"/>
                    <a:lumOff val="15000"/>
                  </a:schemeClr>
                </a:solidFill>
                <a:highlight>
                  <a:srgbClr val="FFFF00"/>
                </a:highlight>
              </a:rPr>
              <a:t>YDYO</a:t>
            </a:r>
            <a:r>
              <a:rPr lang="tr-TR" sz="3200" dirty="0"/>
              <a:t> MİSYON VE </a:t>
            </a:r>
            <a:r>
              <a:rPr lang="tr-TR" sz="3200" dirty="0">
                <a:highlight>
                  <a:srgbClr val="FFFF00"/>
                </a:highlight>
              </a:rPr>
              <a:t>VİZYONU</a:t>
            </a:r>
          </a:p>
        </p:txBody>
      </p:sp>
    </p:spTree>
    <p:extLst>
      <p:ext uri="{BB962C8B-B14F-4D97-AF65-F5344CB8AC3E}">
        <p14:creationId xmlns:p14="http://schemas.microsoft.com/office/powerpoint/2010/main" val="23015459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602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730898" y="374560"/>
            <a:ext cx="5925310" cy="1174991"/>
          </a:xfrm>
        </p:spPr>
        <p:txBody>
          <a:bodyPr>
            <a:noAutofit/>
          </a:bodyPr>
          <a:lstStyle/>
          <a:p>
            <a:r>
              <a:rPr lang="tr-TR" sz="3200" dirty="0">
                <a:effectLst>
                  <a:outerShdw blurRad="38100" dist="38100" dir="2700000" algn="tl">
                    <a:srgbClr val="000000">
                      <a:alpha val="43137"/>
                    </a:srgbClr>
                  </a:outerShdw>
                </a:effectLst>
              </a:rPr>
              <a:t>YDYO Misyon ve Vizyonu</a:t>
            </a:r>
          </a:p>
        </p:txBody>
      </p:sp>
      <p:sp>
        <p:nvSpPr>
          <p:cNvPr id="3" name="İçerik Yer Tutucusu 2"/>
          <p:cNvSpPr>
            <a:spLocks noGrp="1"/>
          </p:cNvSpPr>
          <p:nvPr>
            <p:ph idx="1"/>
          </p:nvPr>
        </p:nvSpPr>
        <p:spPr>
          <a:xfrm>
            <a:off x="730898" y="1875294"/>
            <a:ext cx="5971804" cy="4051646"/>
          </a:xfrm>
        </p:spPr>
        <p:txBody>
          <a:bodyPr>
            <a:noAutofit/>
          </a:bodyPr>
          <a:lstStyle/>
          <a:p>
            <a:pPr marL="0" indent="0" algn="just">
              <a:buNone/>
            </a:pPr>
            <a:r>
              <a:rPr lang="tr-TR" sz="2200" b="1" dirty="0"/>
              <a:t>VİZYON</a:t>
            </a:r>
          </a:p>
          <a:p>
            <a:pPr marL="0" indent="0" algn="just">
              <a:buNone/>
            </a:pPr>
            <a:r>
              <a:rPr lang="tr-TR" sz="2200" dirty="0"/>
              <a:t>Entegre eğitim teknolojisini YTÜ YDYO öğrencilerinin akademik ihtiyaçlarına göre hazırlanmış bir müfredat ile birleştirerek Türk Yükseköğretim Eğitim Sistemi’ndeki en iyi Akademik Amaçlı İngilizce programlarından biri olmak, personelini mesleki gelişimlerinde destekleyerek İngiliz Dili Eğitimi alanına Türkiye ve yurtdışında katkıda bulunmak ve kalite standartları ile uygulamaları bakımından Türk Yükseköğretim Eğitim Sistemi’ndeki yabancı diller yüksekokulları arasında örnek gösterilen bir kurum olmak.</a:t>
            </a:r>
          </a:p>
        </p:txBody>
      </p:sp>
      <p:pic>
        <p:nvPicPr>
          <p:cNvPr id="16" name="Picture 13">
            <a:extLst>
              <a:ext uri="{FF2B5EF4-FFF2-40B4-BE49-F238E27FC236}">
                <a16:creationId xmlns="" xmlns:a16="http://schemas.microsoft.com/office/drawing/2014/main" id="{2F5A68D6-1CFE-47B1-8C25-6CF72B0207E3}"/>
              </a:ext>
            </a:extLst>
          </p:cNvPr>
          <p:cNvPicPr>
            <a:picLocks noChangeAspect="1"/>
          </p:cNvPicPr>
          <p:nvPr/>
        </p:nvPicPr>
        <p:blipFill rotWithShape="1">
          <a:blip r:embed="rId2"/>
          <a:srcRect l="15347" r="39662" b="-1"/>
          <a:stretch/>
        </p:blipFill>
        <p:spPr>
          <a:xfrm>
            <a:off x="7534654" y="10"/>
            <a:ext cx="4657345" cy="6857990"/>
          </a:xfrm>
          <a:prstGeom prst="rect">
            <a:avLst/>
          </a:prstGeom>
        </p:spPr>
      </p:pic>
    </p:spTree>
    <p:extLst>
      <p:ext uri="{BB962C8B-B14F-4D97-AF65-F5344CB8AC3E}">
        <p14:creationId xmlns:p14="http://schemas.microsoft.com/office/powerpoint/2010/main" val="1982774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765265"/>
      </p:ext>
    </p:extLst>
  </p:cSld>
  <p:clrMapOvr>
    <a:masterClrMapping/>
  </p:clrMapOvr>
</p:sld>
</file>

<file path=ppt/theme/theme1.xml><?xml version="1.0" encoding="utf-8"?>
<a:theme xmlns:a="http://schemas.openxmlformats.org/drawingml/2006/main" name="Paket">
  <a:themeElements>
    <a:clrScheme name="Turuncu">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Pake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TotalTime>
  <Words>3668</Words>
  <Application>Microsoft Office PowerPoint</Application>
  <PresentationFormat>Geniş ekran</PresentationFormat>
  <Paragraphs>393</Paragraphs>
  <Slides>47</Slides>
  <Notes>17</Notes>
  <HiddenSlides>0</HiddenSlides>
  <MMClips>1</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47</vt:i4>
      </vt:variant>
    </vt:vector>
  </HeadingPairs>
  <TitlesOfParts>
    <vt:vector size="53" baseType="lpstr">
      <vt:lpstr>Arial</vt:lpstr>
      <vt:lpstr>Calibri</vt:lpstr>
      <vt:lpstr>Gill Sans MT</vt:lpstr>
      <vt:lpstr>Symbol</vt:lpstr>
      <vt:lpstr>Times New Roman</vt:lpstr>
      <vt:lpstr>Paket</vt:lpstr>
      <vt:lpstr>PowerPoint Sunusu</vt:lpstr>
      <vt:lpstr>YDYO</vt:lpstr>
      <vt:lpstr>PowerPoint Sunusu</vt:lpstr>
      <vt:lpstr>YTÜ Misyon ve Vizyonu</vt:lpstr>
      <vt:lpstr>PowerPoint Sunusu</vt:lpstr>
      <vt:lpstr>YDYO MİSYON VE VİZYONU</vt:lpstr>
      <vt:lpstr>PowerPoint Sunusu</vt:lpstr>
      <vt:lpstr>YDYO Misyon ve Vizyonu</vt:lpstr>
      <vt:lpstr>PowerPoint Sunusu</vt:lpstr>
      <vt:lpstr>YDYO’da kİm kİmdİr?</vt:lpstr>
      <vt:lpstr>PowerPoint Sunusu</vt:lpstr>
      <vt:lpstr>2020-2021 AKADEMİK YILI TEMEL İNGİLİZCE BÖLÜMÜ AKADEMİK TAKVİMİ</vt:lpstr>
      <vt:lpstr>TEMEL İNGİLİZCE BÖLÜMÜ DÜZEYLERİNE YERLEŞME VE DÜZEYLERDE İLERLEME</vt:lpstr>
      <vt:lpstr>TEMEL İNGİLİZCE BÖLÜMÜ DÜZEYLERİNE YERLEŞME VE DÜZEYLERDE İLERLEME</vt:lpstr>
      <vt:lpstr>DÜZEYLERDE OKUTULACAK KİTAPLAR VE KAYNAKLAR</vt:lpstr>
      <vt:lpstr>DÜZEYLERDE OKUTULACAK KİTAPLAR VE KAYNAKLAR</vt:lpstr>
      <vt:lpstr>DÜZEYLERDE OKUTULACAK KİTAPLAR VE KAYNAKLAR</vt:lpstr>
      <vt:lpstr>DÜZEYLERDE OKUTULACAK KİTAPLAR VE KAYNAKLAR</vt:lpstr>
      <vt:lpstr>DÜZEYLERİN HAFTALIK DERS SAATLERİ</vt:lpstr>
      <vt:lpstr>SINAVLAR ve DÖNEM SONU NOTUNDAKİ AĞIRLIKLARI</vt:lpstr>
      <vt:lpstr>DERSLERE DEVAM ZORUNLULUĞU</vt:lpstr>
      <vt:lpstr>DERSLERE DEVAM ZORUNLULUĞU</vt:lpstr>
      <vt:lpstr>DERSLERE DEVAM ZORUNLULUĞU</vt:lpstr>
      <vt:lpstr>SAĞLIK RAPORLARININ TESLİM SÜRESİ</vt:lpstr>
      <vt:lpstr>MAZARET SINAVI</vt:lpstr>
      <vt:lpstr>BİR YARIYIL SONUNDA BAŞARILI OLMA</vt:lpstr>
      <vt:lpstr>İKİ YARIYIL SONUNDA BAŞARILI OLMA</vt:lpstr>
      <vt:lpstr>BEKLEMELİ ÖĞRENCİ DURUMU</vt:lpstr>
      <vt:lpstr>ARA SINAV VE İNGİLİZCE YETERLİK SINAVI SONUÇLARINA İTİRAZ YÖNTEMİ</vt:lpstr>
      <vt:lpstr>MUAFİYET KOŞULLARI</vt:lpstr>
      <vt:lpstr>MUAFİYET KOŞULLARI</vt:lpstr>
      <vt:lpstr>MUAFİYET KOŞULLARI</vt:lpstr>
      <vt:lpstr>TEMEL İNGİLİZCE BÖLÜMÜ ÖĞRENCİ İŞLERİ OFİSİ</vt:lpstr>
      <vt:lpstr>ÖĞRENCİLERE SUNULAN OLANAKLAR ve DESTEKLEYİCİ HİZMETLER</vt:lpstr>
      <vt:lpstr>İLETİŞİM KANALLARI</vt:lpstr>
      <vt:lpstr>ÖĞRENCİLERİN GERİBİLDİRİM KANALLARI</vt:lpstr>
      <vt:lpstr>YABANCI DİLLER YÜKSEKOKULU’NDA UYULMASI ZORUNLU KURALLAR</vt:lpstr>
      <vt:lpstr>YABANCI DİLLER YÜKSEKOKULU’NDA UYULMASI ZORUNLU KURALLAR</vt:lpstr>
      <vt:lpstr>DİSİPLİN VE CEZA İŞLEMLERİ</vt:lpstr>
      <vt:lpstr>DİSİPLİN VE CEZA İŞLEMLERİ</vt:lpstr>
      <vt:lpstr>DİSİPLİN VE CEZA İŞLEMLERİ</vt:lpstr>
      <vt:lpstr>TALEP VEYA ŞİKÂYET İŞLEMLERİ</vt:lpstr>
      <vt:lpstr>TALEP VEYA ŞİKÂYET İŞLEMLERİ</vt:lpstr>
      <vt:lpstr>YARI ZAMANLI ÖĞRENCİ OLARAK ÇALIŞMA</vt:lpstr>
      <vt:lpstr>PEARSON ASSURED AKREDİTASYONU ve PEARSON ASSURED SERTİFİKASI</vt:lpstr>
      <vt:lpstr>PEARSON ASSURED AKREDİTASYONU ve PEARSON ASSURED SERTİFİKASI</vt:lpstr>
      <vt:lpstr>SIK SORULAN SORULAR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eda.elmas</dc:creator>
  <cp:lastModifiedBy>LENOVO-PC</cp:lastModifiedBy>
  <cp:revision>21</cp:revision>
  <dcterms:created xsi:type="dcterms:W3CDTF">2020-07-20T20:54:36Z</dcterms:created>
  <dcterms:modified xsi:type="dcterms:W3CDTF">2021-05-07T12:39:05Z</dcterms:modified>
</cp:coreProperties>
</file>